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1" r:id="rId3"/>
    <p:sldId id="272" r:id="rId4"/>
    <p:sldId id="266" r:id="rId5"/>
    <p:sldId id="265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6/6/2025 12:34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Welcome to Drone Design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419" y="4796945"/>
            <a:ext cx="7034362" cy="1052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Operations over people (Category 4)</a:t>
            </a:r>
          </a:p>
          <a:p>
            <a:pPr lvl="1"/>
            <a:r>
              <a:rPr lang="en-US" sz="2400" dirty="0"/>
              <a:t>Drone must be a certified aircraft</a:t>
            </a:r>
          </a:p>
          <a:p>
            <a:pPr lvl="1"/>
            <a:r>
              <a:rPr lang="en-US" sz="2400" dirty="0"/>
              <a:t>The drone must be operated in accordance with the operating limitations specified in the approved Flight Manual or as otherwise specified by the Administrator.</a:t>
            </a:r>
          </a:p>
          <a:p>
            <a:pPr lvl="1"/>
            <a:r>
              <a:rPr lang="en-US" sz="2400" dirty="0"/>
              <a:t>The drone must be maintained in accordance with the maintenance and inspection requirements in the approved Flight Manual or the maintenance program for the aircraft.</a:t>
            </a:r>
          </a:p>
          <a:p>
            <a:pPr lvl="1"/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BBABE-4F00-DE30-CE0D-6D8596B4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24" y="1534886"/>
            <a:ext cx="3166492" cy="5057938"/>
          </a:xfrm>
        </p:spPr>
        <p:txBody>
          <a:bodyPr/>
          <a:lstStyle/>
          <a:p>
            <a:r>
              <a:rPr lang="en-US" dirty="0"/>
              <a:t>Operations over people are allowed if the drone is compliant with the relevant remote identification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4306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Operations over people (Special Operations)</a:t>
            </a:r>
          </a:p>
          <a:p>
            <a:pPr lvl="1"/>
            <a:r>
              <a:rPr lang="en-US" sz="2800" dirty="0"/>
              <a:t>Operators can apply for waivers for specific regulations that are not covered by these categories if they can demonstrate that their proposed operation can be conducted safely.</a:t>
            </a:r>
          </a:p>
          <a:p>
            <a:pPr lvl="1"/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BBABE-4F00-DE30-CE0D-6D8596B4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24" y="1534886"/>
            <a:ext cx="3166492" cy="50579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CD5E-74A5-F975-865D-4B535D79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9" y="352848"/>
            <a:ext cx="11254179" cy="1002422"/>
          </a:xfrm>
        </p:spPr>
        <p:txBody>
          <a:bodyPr>
            <a:normAutofit fontScale="90000"/>
          </a:bodyPr>
          <a:lstStyle/>
          <a:p>
            <a:r>
              <a:rPr lang="en-US" dirty="0"/>
              <a:t>FAA Operation Rules (Commercial Operator)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9AFD1-B863-21C0-112D-60D84ECC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8D7A6E5-1533-E7F9-5827-B81F0F371FA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5819" y="1491495"/>
            <a:ext cx="860242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Fly only during daylight hours or civil twilight (30 minutes before sunrise to 30 minutes after sunset) with appropriate lighting.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Always keep the drone within visual line-of-sight.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Maximum altitude of 400 feet above ground level or, if higher, within 400 feet of a structure.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Maximum groundspeed of 100 mph (87 knots).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flights over people not directly involved in the operation.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flights from a moving vehicle unless in a sparsely populated area.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careless or reckless operations.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720ADB-2938-B730-EBA5-9F7F8C10BA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602422" y="1609476"/>
            <a:ext cx="3413759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Certification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Operators must obtain a Remote Pilot Certificate from the FAA by passing an aeronautical knowledge test at an FAA-approved knowledge testing center.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Registration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Drones used for commercial purposes must be registered with the FAA. </a:t>
            </a:r>
          </a:p>
        </p:txBody>
      </p:sp>
    </p:spTree>
    <p:extLst>
      <p:ext uri="{BB962C8B-B14F-4D97-AF65-F5344CB8AC3E}">
        <p14:creationId xmlns:p14="http://schemas.microsoft.com/office/powerpoint/2010/main" val="2134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03AA-0521-D371-F157-185170CE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AE4F-0550-72A5-9EE8-4F75EEC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3C50-0059-E9EE-9CF0-2188695C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60E64E5-69F0-E3E4-78E8-CAD6A567002B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2672" y="1534886"/>
            <a:ext cx="1210665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Fly for hobby or recreation only.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Follow the safety guidelines of a community-based organization.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Fly within visual line-of-sight.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Give way to manned aircraft.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Fly at or below 400 feet in uncontrolled airspace (Class 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Obtain authorization before flying in controlled airspace (Classes B, C, D, and 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 not fly near other aircraft or over groups of people, public events, or stadiums full of people.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 not fly near emergency response activities.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Never fly under the influence of drugs or alcohol. </a:t>
            </a:r>
          </a:p>
        </p:txBody>
      </p:sp>
    </p:spTree>
    <p:extLst>
      <p:ext uri="{BB962C8B-B14F-4D97-AF65-F5344CB8AC3E}">
        <p14:creationId xmlns:p14="http://schemas.microsoft.com/office/powerpoint/2010/main" val="4225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65EEF8-3EDE-6E52-CF26-CDC5EFA3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airspace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C45799-F7DA-8A14-8169-F5826506F2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Authorization needed</a:t>
            </a:r>
          </a:p>
          <a:p>
            <a:pPr lvl="1"/>
            <a:r>
              <a:rPr lang="en-US" dirty="0"/>
              <a:t>Green coded</a:t>
            </a:r>
          </a:p>
          <a:p>
            <a:pPr lvl="1"/>
            <a:r>
              <a:rPr lang="en-US" dirty="0"/>
              <a:t>Class G</a:t>
            </a:r>
          </a:p>
          <a:p>
            <a:pPr lvl="1"/>
            <a:r>
              <a:rPr lang="en-US" dirty="0"/>
              <a:t>If drones fly withing 400ft height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458E5-98A8-0E5C-3E32-3C0AD361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A3F90D-473B-7032-768D-BD7CD70FD0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6"/>
            <a:ext cx="3348000" cy="32257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 authorization</a:t>
            </a:r>
          </a:p>
          <a:p>
            <a:pPr lvl="1"/>
            <a:r>
              <a:rPr lang="en-US" dirty="0"/>
              <a:t>Caution advised</a:t>
            </a:r>
          </a:p>
          <a:p>
            <a:pPr lvl="2"/>
            <a:r>
              <a:rPr lang="en-US" dirty="0"/>
              <a:t>Warning Areas and Military Operations Areas </a:t>
            </a:r>
          </a:p>
          <a:p>
            <a:pPr lvl="1"/>
            <a:r>
              <a:rPr lang="en-US" dirty="0"/>
              <a:t>Blue coded</a:t>
            </a:r>
          </a:p>
          <a:p>
            <a:pPr lvl="2"/>
            <a:r>
              <a:rPr lang="en-US" dirty="0"/>
              <a:t>Class B and D</a:t>
            </a:r>
          </a:p>
          <a:p>
            <a:pPr lvl="1"/>
            <a:r>
              <a:rPr lang="en-US" dirty="0"/>
              <a:t>Magenta coded</a:t>
            </a:r>
          </a:p>
          <a:p>
            <a:pPr lvl="2"/>
            <a:r>
              <a:rPr lang="en-US" dirty="0"/>
              <a:t>Class C and E</a:t>
            </a:r>
          </a:p>
          <a:p>
            <a:pPr lvl="1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83F2DC-4EDD-1284-EABF-9C6F73050E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6"/>
            <a:ext cx="3348000" cy="3024586"/>
          </a:xfrm>
        </p:spPr>
        <p:txBody>
          <a:bodyPr>
            <a:normAutofit/>
          </a:bodyPr>
          <a:lstStyle/>
          <a:p>
            <a:r>
              <a:rPr lang="en-US" dirty="0"/>
              <a:t>Restricted, No operations</a:t>
            </a:r>
          </a:p>
          <a:p>
            <a:pPr lvl="1"/>
            <a:r>
              <a:rPr lang="en-US" dirty="0"/>
              <a:t>Red Coded</a:t>
            </a:r>
          </a:p>
          <a:p>
            <a:pPr lvl="2"/>
            <a:r>
              <a:rPr lang="en-US" dirty="0"/>
              <a:t>Restricted Areas</a:t>
            </a:r>
          </a:p>
          <a:p>
            <a:pPr lvl="2"/>
            <a:r>
              <a:rPr lang="en-US" dirty="0"/>
              <a:t>Prohibited Areas</a:t>
            </a:r>
          </a:p>
          <a:p>
            <a:pPr lvl="2"/>
            <a:r>
              <a:rPr lang="en-US" dirty="0"/>
              <a:t>Temporary Flight Restrictions (TFRs)</a:t>
            </a:r>
          </a:p>
          <a:p>
            <a:pPr lvl="2"/>
            <a:r>
              <a:rPr lang="en-US" dirty="0"/>
              <a:t>Special Flight Rule Areas (SFRAs)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5C0C2-DE44-E9CD-AD76-E0FAEC18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491" y="2451238"/>
            <a:ext cx="3480519" cy="1585052"/>
          </a:xfrm>
        </p:spPr>
        <p:txBody>
          <a:bodyPr>
            <a:normAutofit/>
          </a:bodyPr>
          <a:lstStyle/>
          <a:p>
            <a:r>
              <a:rPr lang="en-US" sz="7000" dirty="0"/>
              <a:t>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68E39-8F55-FC36-8241-757FB94B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1026" name="Picture 2" descr="B4UFLY logo">
            <a:extLst>
              <a:ext uri="{FF2B5EF4-FFF2-40B4-BE49-F238E27FC236}">
                <a16:creationId xmlns:a16="http://schemas.microsoft.com/office/drawing/2014/main" id="{CD4B3BD9-7253-3F82-FC50-41A84CB6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" y="952304"/>
            <a:ext cx="2347615" cy="27087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1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2F4ED-83A4-CA9E-42E8-25A35098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FAA Safety Regulation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E7FDA-D04E-C199-659E-49FC521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09" y="2909454"/>
            <a:ext cx="2454058" cy="8866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7B41D-1FE8-B85C-5222-40F79277A6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587375"/>
            <a:ext cx="407987" cy="365125"/>
          </a:xfrm>
        </p:spPr>
        <p:txBody>
          <a:bodyPr/>
          <a:lstStyle/>
          <a:p>
            <a:fld id="{7AAC19ED-7CFA-4AF2-BE7E-6017F4B12C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32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79689B8-D7F7-F5B6-84B0-3A3F344D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FAA Safety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Safe operation among aircrafts (both unmanned and manned)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D1FBA04-531E-1B9F-5077-B9F79635D7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Protect people and properties on the ground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D13EDE8-1511-6142-8B23-6EEE8A05C5B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Enhance National Safety </a:t>
            </a: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B4E4959-426B-D4FA-CED9-53B1C76B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All drone weighing between 0.55lbs (250 grams) and 55lbs (25kg) must be registered with FAA</a:t>
            </a:r>
          </a:p>
          <a:p>
            <a:pPr lvl="1"/>
            <a:r>
              <a:rPr lang="en-US" sz="3000" dirty="0"/>
              <a:t>Like how vehicles must have a license plate</a:t>
            </a:r>
          </a:p>
          <a:p>
            <a:endParaRPr lang="en-US" sz="3000" dirty="0"/>
          </a:p>
          <a:p>
            <a:pPr marL="402336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Drones must have Remote ID capability which allows identification of the drone and its control station location in real time</a:t>
            </a:r>
          </a:p>
          <a:p>
            <a:r>
              <a:rPr lang="en-US" sz="3000" dirty="0"/>
              <a:t>Only allowed to operate in nighttime under certain conditions if drones are equipped with appropriate anti-collision light </a:t>
            </a:r>
          </a:p>
          <a:p>
            <a:pPr marL="402336" lvl="1" indent="0">
              <a:buNone/>
            </a:pPr>
            <a:endParaRPr lang="en-US" sz="2800" dirty="0"/>
          </a:p>
        </p:txBody>
      </p:sp>
      <p:pic>
        <p:nvPicPr>
          <p:cNvPr id="9" name="Content Placeholder 8" descr="A close-up of a computer chip&#10;&#10;Description automatically generated">
            <a:extLst>
              <a:ext uri="{FF2B5EF4-FFF2-40B4-BE49-F238E27FC236}">
                <a16:creationId xmlns:a16="http://schemas.microsoft.com/office/drawing/2014/main" id="{54E4710C-4DE6-7E0C-2A2F-0F6B80598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927234" y="2258280"/>
            <a:ext cx="2581275" cy="23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Operations over people (Category 1)</a:t>
            </a:r>
          </a:p>
          <a:p>
            <a:pPr lvl="1"/>
            <a:r>
              <a:rPr lang="en-US" sz="2600" dirty="0"/>
              <a:t>Drone must weight 0.55lbs or less</a:t>
            </a:r>
          </a:p>
          <a:p>
            <a:pPr lvl="1"/>
            <a:r>
              <a:rPr lang="en-US" sz="2600" dirty="0"/>
              <a:t>No open rotating parts that could cause injury</a:t>
            </a:r>
          </a:p>
          <a:p>
            <a:pPr lvl="1"/>
            <a:r>
              <a:rPr lang="en-US" sz="2600" dirty="0"/>
              <a:t>No operation over Open-Air Assemblies (unless the drone is compliant with the requirements for remote ID)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BBABE-4F00-DE30-CE0D-6D8596B4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/>
              <a:t>Operations over people (Category 2)</a:t>
            </a:r>
          </a:p>
          <a:p>
            <a:pPr lvl="1"/>
            <a:r>
              <a:rPr lang="en-US" sz="2700" dirty="0"/>
              <a:t>No open rotating parts that could cause injury</a:t>
            </a:r>
          </a:p>
          <a:p>
            <a:pPr lvl="1"/>
            <a:r>
              <a:rPr lang="en-US" sz="2700" dirty="0"/>
              <a:t>No operation over Open-Air Assemblies without remote ID</a:t>
            </a:r>
          </a:p>
          <a:p>
            <a:pPr lvl="1"/>
            <a:r>
              <a:rPr lang="en-US" sz="2700" dirty="0"/>
              <a:t>Must not cause injury equivalent to or greater than the severity of injury caused by a transfer of 11 foot-pounds of kinetic energy upon impact from a rigid object.</a:t>
            </a:r>
          </a:p>
          <a:p>
            <a:pPr lvl="1"/>
            <a:r>
              <a:rPr lang="en-US" sz="2700" dirty="0"/>
              <a:t>Must meet specific FAA-accepted means of compliance and be listed on an FAA-accepted Declaration of Compliance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BBABE-4F00-DE30-CE0D-6D8596B4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C67CC31-5C71-A1F0-0412-A7E7E843E2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/>
              <a:t>Operations over people (Category 3)</a:t>
            </a:r>
          </a:p>
          <a:p>
            <a:pPr lvl="1"/>
            <a:r>
              <a:rPr lang="en-US" sz="2700" dirty="0"/>
              <a:t>No open rotating parts that could cause injury</a:t>
            </a:r>
          </a:p>
          <a:p>
            <a:pPr lvl="1"/>
            <a:r>
              <a:rPr lang="en-US" sz="2700" dirty="0"/>
              <a:t>No operation over Open-Air Assemblies without remote ID</a:t>
            </a:r>
          </a:p>
          <a:p>
            <a:pPr lvl="1"/>
            <a:r>
              <a:rPr lang="en-US" sz="2700" dirty="0"/>
              <a:t>Must not cause injury equivalent to or greater than the severity of injury caused by a transfer of 25 foot-pounds of kinetic energy upon impact from a rigid object.</a:t>
            </a:r>
          </a:p>
          <a:p>
            <a:pPr lvl="1"/>
            <a:r>
              <a:rPr lang="en-US" sz="2700" dirty="0"/>
              <a:t>Must meet specific FAA-accepted means of compliance and be listed on an FAA-accepted Declaration of Compliance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BBABE-4F00-DE30-CE0D-6D8596B4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24" y="1534886"/>
            <a:ext cx="3166492" cy="5057938"/>
          </a:xfrm>
        </p:spPr>
        <p:txBody>
          <a:bodyPr/>
          <a:lstStyle/>
          <a:p>
            <a:r>
              <a:rPr lang="en-US" dirty="0"/>
              <a:t>Operation over people are allowed if:</a:t>
            </a:r>
          </a:p>
          <a:p>
            <a:pPr lvl="1"/>
            <a:r>
              <a:rPr lang="en-US" dirty="0"/>
              <a:t>It’s within closed or restricted area where everyone knows about drone flying over them</a:t>
            </a:r>
          </a:p>
          <a:p>
            <a:pPr lvl="1"/>
            <a:r>
              <a:rPr lang="en-US" dirty="0"/>
              <a:t>Everyone under structures that provide protections from drone falling</a:t>
            </a:r>
          </a:p>
        </p:txBody>
      </p:sp>
    </p:spTree>
    <p:extLst>
      <p:ext uri="{BB962C8B-B14F-4D97-AF65-F5344CB8AC3E}">
        <p14:creationId xmlns:p14="http://schemas.microsoft.com/office/powerpoint/2010/main" val="3555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win32_fixed.potx" id="{826F8C1F-4FB5-4CE6-B7A0-9EBD6074CC2F}" vid="{BB5D3E28-8CAE-479F-BD65-24FBDA1E6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Drone Design - Safety Precautions</Template>
  <TotalTime>270</TotalTime>
  <Words>728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Franklin Gothic Demi</vt:lpstr>
      <vt:lpstr>Franklin Gothic Medium</vt:lpstr>
      <vt:lpstr>Segoe UI</vt:lpstr>
      <vt:lpstr>Headlines</vt:lpstr>
      <vt:lpstr>Welcome to Drone Design</vt:lpstr>
      <vt:lpstr>Safety</vt:lpstr>
      <vt:lpstr>Agenda</vt:lpstr>
      <vt:lpstr>FAA Safety regulation</vt:lpstr>
      <vt:lpstr>Regulation</vt:lpstr>
      <vt:lpstr>Regulation</vt:lpstr>
      <vt:lpstr>Regulation</vt:lpstr>
      <vt:lpstr>Regulation</vt:lpstr>
      <vt:lpstr>Regulation</vt:lpstr>
      <vt:lpstr>Regulation</vt:lpstr>
      <vt:lpstr>Regulation</vt:lpstr>
      <vt:lpstr>FAA Operation Rules (Commercial Operator)</vt:lpstr>
      <vt:lpstr>FAA Guidelines</vt:lpstr>
      <vt:lpstr>Types of airspace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Nguyen, Khoa</dc:creator>
  <cp:lastModifiedBy>Pokhrel, Apar</cp:lastModifiedBy>
  <cp:revision>3</cp:revision>
  <dcterms:created xsi:type="dcterms:W3CDTF">2024-06-14T22:45:10Z</dcterms:created>
  <dcterms:modified xsi:type="dcterms:W3CDTF">2025-06-06T22:03:41Z</dcterms:modified>
</cp:coreProperties>
</file>