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68" r:id="rId3"/>
  </p:sldMasterIdLst>
  <p:sldIdLst>
    <p:sldId id="314" r:id="rId4"/>
    <p:sldId id="31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1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324" r:id="rId21"/>
    <p:sldId id="318" r:id="rId22"/>
    <p:sldId id="319" r:id="rId23"/>
    <p:sldId id="320" r:id="rId24"/>
    <p:sldId id="321" r:id="rId25"/>
    <p:sldId id="322" r:id="rId26"/>
    <p:sldId id="323" r:id="rId27"/>
    <p:sldId id="325" r:id="rId28"/>
    <p:sldId id="326" r:id="rId29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2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3662B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F7388C19-A4B6-6362-2849-3A1D1924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A639-6B05-4BBF-85C1-FDFB15CE71FB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D4F4F45-C833-0206-B74D-D7DE0EBD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14537EF-B239-7D02-AC6C-F344197D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370F9-BAF9-4D10-A6C1-709C648BC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08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2B5CB1-7EC4-9DDD-8784-585C2D87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FB7D8E-3269-4B33-B291-09A2F0A89FCB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58DD4-BA37-67FB-B964-7A85EB72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155E-13BF-0354-0E50-DA0FEEC7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27776-DBEB-4BC0-A7C5-3869F137C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6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4D3D833F-ADBE-7F99-1B6B-744F400F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54A56-FD56-4525-91A7-72257F5981B4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0F9D077E-3D88-55FB-60CD-5B8263AA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638EF81D-A99A-1665-3B89-65D23F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722A7-B945-4961-A28B-C0A2F4293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721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235102-8D78-84A2-CA2E-8F83D73897B6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9E0C7-7F47-D6C5-FB47-EE0BE046ABFD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466A5B41-C789-4450-412A-87789DD8A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ABAD74-AAAE-4790-94DD-C3D2C5A8CB89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B93FD78-111D-917F-2ABB-2E4A4E5F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0A97BEA-56E5-D375-9B32-02B6896D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C1093-DD99-441C-98BA-F8CE3CA00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17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6B106-5822-3C2F-0AC5-EB8F1AE26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FCE5EE-7A12-46AC-92DB-C794C6830E4A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630C1-3296-A570-CA96-42169942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5D986-5D5E-E2B9-4F46-70879F2E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3DDCE-8445-4689-B511-BC6296967A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627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5313F6-4FB0-DB68-F675-13057363A3C4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4465F9E-4886-C4D0-CD00-67727A1101FC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28A44632-3AE7-0D69-42C7-B97A275C2E20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87C1C37A-35DC-32D6-AF6C-E7D76103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9E63C0-A1E9-4375-B7B6-BEF3BC8DF9E0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8EA81CD-E3F1-E0CA-1E14-332A9038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156E5CD-EB99-5C41-06B4-04DD634D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47181-08B5-4D61-8AC8-BD07F5DE4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872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0549B1D9-E131-3A59-65AD-EED473B6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7723-EB93-484E-9365-B88F6B341B93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A897D1FB-C0EB-E682-D671-9D2529CB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3AF0CB1-608D-4814-FB03-C4046E2D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3AE2B-6DB5-4575-B97E-48DA3AAA4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16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427F3CB0-2794-2521-6519-EC237022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66FF6-E3E5-42D1-980E-496E2EA67599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00C65A00-D575-DF8C-6E0F-7FE3AC83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A71E3BAC-06CB-EA2F-FD5E-0CFBEEB6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67346-B24B-48DA-96EF-8B503A980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1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3662B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3662B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964531"/>
            <a:ext cx="8315325" cy="46791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653" y="867966"/>
            <a:ext cx="6297216" cy="4893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3662B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3806" y="374613"/>
            <a:ext cx="3787280" cy="490006"/>
          </a:xfrm>
        </p:spPr>
        <p:txBody>
          <a:bodyPr lIns="0" tIns="0" rIns="0" bIns="0"/>
          <a:lstStyle>
            <a:lvl1pPr>
              <a:defRPr sz="3184" b="0" i="0">
                <a:solidFill>
                  <a:srgbClr val="004D80"/>
                </a:solidFill>
                <a:latin typeface="SimSun-ExtB"/>
                <a:cs typeface="SimSun-Ext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5711" y="2131780"/>
            <a:ext cx="4735472" cy="276358"/>
          </a:xfrm>
        </p:spPr>
        <p:txBody>
          <a:bodyPr lIns="0" tIns="0" rIns="0" bIns="0"/>
          <a:lstStyle>
            <a:lvl1pPr>
              <a:defRPr sz="1796" b="0" i="0">
                <a:solidFill>
                  <a:schemeClr val="tx1"/>
                </a:solidFill>
                <a:latin typeface="SimSun-ExtB"/>
                <a:cs typeface="SimSun-Ext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59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2923">
              <a:spcBef>
                <a:spcPts val="27"/>
              </a:spcBef>
            </a:pPr>
            <a:fld id="{81D60167-4931-47E6-BA6A-407CBD079E47}" type="slidenum">
              <a:rPr lang="en-US" spc="57" smtClean="0"/>
              <a:pPr marL="32923">
                <a:spcBef>
                  <a:spcPts val="27"/>
                </a:spcBef>
              </a:pPr>
              <a:t>‹#›</a:t>
            </a:fld>
            <a:endParaRPr lang="en-US" spc="57" dirty="0"/>
          </a:p>
        </p:txBody>
      </p:sp>
    </p:spTree>
    <p:extLst>
      <p:ext uri="{BB962C8B-B14F-4D97-AF65-F5344CB8AC3E}">
        <p14:creationId xmlns:p14="http://schemas.microsoft.com/office/powerpoint/2010/main" val="3723569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38679DE-FA3A-D5C7-9A39-1BC09B5A5777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9D6360-82AE-B25F-3046-C08C116FF991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1CF62B45-C372-0C90-80A2-495F8F60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BBB869-F527-47A9-9DB0-437D02C79BAB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9D2E8314-3950-84C5-4EF3-BF15AE08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E3F448E-27BD-F2A2-37B4-08BE4D77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ADD2E-752F-4514-B0C8-2AD8598DF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37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34C9FCD7-C4CE-BBFF-8893-DCC3B833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A18B6-1FCB-4D4F-8EA2-B97A896BC7FF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62EBB32-03DF-D20C-68FC-F4176422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F5421584-E80B-34CC-4984-AC922DCA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D783B-C921-451F-990A-D3D2B6EE9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19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C7F059-FF5A-75D1-9515-8A6309155D2D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D128E-5875-583C-6F00-77BDEE4A4A33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E18F89-0CC0-486B-E2EA-6EADC3363EAF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581A88-A056-F5C4-C27D-E7FBC064554C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B43A35-F005-1F8E-5774-CC271A2A4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E51B06-AD30-4363-8AE5-97D503611E86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2585F2-C05F-E777-4DCA-72903543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799E1F-69A8-9414-1C6E-82F3458E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50FA6-05C4-4417-90BA-3F2F4DABDB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99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094" y="1285974"/>
            <a:ext cx="7014209" cy="60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3662B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3806" y="374613"/>
            <a:ext cx="378728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rgbClr val="004D80"/>
                </a:solidFill>
                <a:latin typeface="SimSun-ExtB"/>
                <a:cs typeface="SimSun-Ext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5711" y="2131780"/>
            <a:ext cx="4735472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SimSun-ExtB"/>
                <a:cs typeface="SimSun-Ext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10219" y="6557836"/>
            <a:ext cx="127658" cy="2028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9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2923">
              <a:spcBef>
                <a:spcPts val="27"/>
              </a:spcBef>
            </a:pPr>
            <a:fld id="{81D60167-4931-47E6-BA6A-407CBD079E47}" type="slidenum">
              <a:rPr lang="en-US" spc="57" smtClean="0"/>
              <a:pPr marL="32923">
                <a:spcBef>
                  <a:spcPts val="27"/>
                </a:spcBef>
              </a:pPr>
              <a:t>‹#›</a:t>
            </a:fld>
            <a:endParaRPr lang="en-US" spc="57" dirty="0"/>
          </a:p>
        </p:txBody>
      </p:sp>
    </p:spTree>
    <p:extLst>
      <p:ext uri="{BB962C8B-B14F-4D97-AF65-F5344CB8AC3E}">
        <p14:creationId xmlns:p14="http://schemas.microsoft.com/office/powerpoint/2010/main" val="199067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095163D5-7363-88E6-B103-D33610E2C594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6C93D5-C5C8-3A73-7D7F-FDEEDE53E3D6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71013CD6-FE44-3F51-47F7-7E31C9F85D92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6E9934-DDAC-F6DA-04B3-864A5C59D224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4152CB54-8280-E5C8-1155-2C13926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3E9C60F8-71AC-E802-61BE-D7AA8F377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AE527A66-729E-8022-DF3D-9A4CBB46F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639543E-F2F0-49D5-97D4-87BC7304D6B6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1F8AC7-9B19-5520-774D-7CB2FA03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273C38D-C4C4-D783-74CA-1ED0472EC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8A5AE"/>
                </a:solidFill>
                <a:latin typeface="Gill Sans MT" panose="020B0502020104020203" pitchFamily="34" charset="0"/>
              </a:defRPr>
            </a:lvl1pPr>
          </a:lstStyle>
          <a:p>
            <a:fld id="{360F71AC-D2B7-4F0F-AD47-3D51DAE156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1319B-6703-AF42-58E1-0E7EAF8C324C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C22EA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C22EA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E6C36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stingtable.com/1070092/are-double-stuf-oreos-actually-double-stuffed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10E99-7D44-2DA3-AE75-6BC7A7DB4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771" cy="5139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85725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2359210-9347-063A-ED85-125A22E577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2997" y="4058125"/>
            <a:ext cx="3604497" cy="97283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pPr marL="7509" algn="l" rtl="0">
              <a:lnSpc>
                <a:spcPct val="90000"/>
              </a:lnSpc>
              <a:spcBef>
                <a:spcPct val="0"/>
              </a:spcBef>
            </a:pPr>
            <a:r>
              <a:rPr lang="en-US" sz="3000" b="1" kern="1200" spc="-5">
                <a:solidFill>
                  <a:schemeClr val="tx2"/>
                </a:solidFill>
                <a:latin typeface="+mj-lt"/>
                <a:cs typeface="+mj-cs"/>
              </a:rPr>
              <a:t>Scientific Method</a:t>
            </a:r>
            <a:br>
              <a:rPr lang="en-US" sz="3000" b="1" kern="1200" spc="-52">
                <a:solidFill>
                  <a:schemeClr val="tx2"/>
                </a:solidFill>
                <a:latin typeface="+mj-lt"/>
                <a:cs typeface="+mj-cs"/>
              </a:rPr>
            </a:br>
            <a:endParaRPr lang="en-US" sz="3000" kern="1200">
              <a:solidFill>
                <a:schemeClr val="tx2"/>
              </a:solidFill>
              <a:latin typeface="+mj-lt"/>
              <a:cs typeface="+mj-cs"/>
            </a:endParaRPr>
          </a:p>
        </p:txBody>
      </p:sp>
      <p:pic>
        <p:nvPicPr>
          <p:cNvPr id="8" name="Graphic 7" descr="Flask">
            <a:extLst>
              <a:ext uri="{FF2B5EF4-FFF2-40B4-BE49-F238E27FC236}">
                <a16:creationId xmlns:a16="http://schemas.microsoft.com/office/drawing/2014/main" id="{8AD63A22-DCAA-44DA-E844-6655A9426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53" y="221874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852768"/>
            <a:ext cx="4679006" cy="5147984"/>
            <a:chOff x="305" y="-5977"/>
            <a:chExt cx="6238675" cy="686397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object 4">
            <a:extLst>
              <a:ext uri="{FF2B5EF4-FFF2-40B4-BE49-F238E27FC236}">
                <a16:creationId xmlns:a16="http://schemas.microsoft.com/office/drawing/2014/main" id="{C02296CC-7EA2-0602-D2AF-0697B97A5B6D}"/>
              </a:ext>
            </a:extLst>
          </p:cNvPr>
          <p:cNvSpPr txBox="1"/>
          <p:nvPr/>
        </p:nvSpPr>
        <p:spPr>
          <a:xfrm>
            <a:off x="482888" y="4336337"/>
            <a:ext cx="3005375" cy="1007979"/>
          </a:xfrm>
          <a:prstGeom prst="rect">
            <a:avLst/>
          </a:prstGeom>
        </p:spPr>
        <p:txBody>
          <a:bodyPr vert="horz" lIns="41587" tIns="20794" rIns="41587" bIns="20794" rtlCol="0">
            <a:normAutofit/>
          </a:bodyPr>
          <a:lstStyle/>
          <a:p>
            <a:pPr algn="l" defTabSz="685800" rtl="0">
              <a:lnSpc>
                <a:spcPct val="90000"/>
              </a:lnSpc>
              <a:spcBef>
                <a:spcPts val="455"/>
              </a:spcBef>
            </a:pPr>
            <a:endParaRPr lang="en-US" sz="109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7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F29E-BC73-9ACF-456A-79F1470A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85800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  <a:latin typeface="Tahoma" pitchFamily="34" charset="0"/>
                <a:cs typeface="Tahoma" pitchFamily="34" charset="0"/>
              </a:rPr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4CDB-5516-8A68-55B9-A6E0717F5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858963"/>
            <a:ext cx="7497763" cy="4800600"/>
          </a:xfrm>
        </p:spPr>
        <p:txBody>
          <a:bodyPr>
            <a:normAutofit fontScale="925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Prediction based on prior knowledge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FORMAT</a:t>
            </a:r>
            <a:r>
              <a:rPr lang="en-US" dirty="0">
                <a:latin typeface="Tahoma" pitchFamily="34" charset="0"/>
                <a:cs typeface="Tahoma" pitchFamily="34" charset="0"/>
              </a:rPr>
              <a:t>: If </a:t>
            </a:r>
            <a:r>
              <a:rPr lang="en-US" u="sng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x happens</a:t>
            </a:r>
            <a:r>
              <a:rPr lang="en-US" dirty="0">
                <a:latin typeface="Tahoma" pitchFamily="34" charset="0"/>
                <a:cs typeface="Tahoma" pitchFamily="34" charset="0"/>
              </a:rPr>
              <a:t>, then </a:t>
            </a:r>
            <a:r>
              <a:rPr lang="en-US" u="sng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y happens</a:t>
            </a:r>
            <a:r>
              <a:rPr lang="en-US" dirty="0">
                <a:latin typeface="Tahoma" pitchFamily="34" charset="0"/>
                <a:cs typeface="Tahoma" pitchFamily="34" charset="0"/>
              </a:rPr>
              <a:t>, because ________________.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Example: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Question: Will fertilizer affect how tall a plant will grow?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Hypothesis: </a:t>
            </a:r>
            <a:r>
              <a:rPr lang="en-US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IF</a:t>
            </a:r>
            <a:r>
              <a:rPr lang="en-US" dirty="0">
                <a:latin typeface="Tahoma" pitchFamily="34" charset="0"/>
                <a:cs typeface="Tahoma" pitchFamily="34" charset="0"/>
              </a:rPr>
              <a:t> fertilizer is added to a plant, </a:t>
            </a:r>
            <a:r>
              <a:rPr lang="en-US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THEN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,</a:t>
            </a:r>
            <a:r>
              <a:rPr lang="en-US" dirty="0">
                <a:latin typeface="Tahoma" pitchFamily="34" charset="0"/>
                <a:cs typeface="Tahoma" pitchFamily="34" charset="0"/>
              </a:rPr>
              <a:t> it will grow taller </a:t>
            </a:r>
            <a:r>
              <a:rPr lang="en-US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BECAUSE</a:t>
            </a:r>
            <a:r>
              <a:rPr lang="en-US" dirty="0">
                <a:latin typeface="Tahoma" pitchFamily="34" charset="0"/>
                <a:cs typeface="Tahoma" pitchFamily="34" charset="0"/>
              </a:rPr>
              <a:t> the plant will gain more energy and nutrients to grow.</a:t>
            </a:r>
          </a:p>
        </p:txBody>
      </p:sp>
      <p:pic>
        <p:nvPicPr>
          <p:cNvPr id="12292" name="Picture 3" descr="C:\Documents and Settings\jcumbo\Local Settings\Temporary Internet Files\Content.IE5\SIJTJ9EA\MM900354774[1].gif">
            <a:extLst>
              <a:ext uri="{FF2B5EF4-FFF2-40B4-BE49-F238E27FC236}">
                <a16:creationId xmlns:a16="http://schemas.microsoft.com/office/drawing/2014/main" id="{1D1EE93F-2873-086D-42A3-A39FEB2672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6208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experimen†,</a:t>
            </a:r>
            <a:r>
              <a:rPr spc="45" dirty="0"/>
              <a:t> </a:t>
            </a:r>
            <a:r>
              <a:rPr spc="-114" dirty="0">
                <a:solidFill>
                  <a:srgbClr val="3166C1"/>
                </a:solidFill>
              </a:rPr>
              <a:t>†hey</a:t>
            </a:r>
            <a:r>
              <a:rPr spc="10" dirty="0">
                <a:solidFill>
                  <a:srgbClr val="3166C1"/>
                </a:solidFill>
              </a:rPr>
              <a:t> </a:t>
            </a:r>
            <a:r>
              <a:rPr spc="-10" dirty="0">
                <a:solidFill>
                  <a:srgbClr val="2D62BC"/>
                </a:solidFill>
              </a:rPr>
              <a:t>of†en</a:t>
            </a:r>
            <a:r>
              <a:rPr spc="-155" dirty="0">
                <a:solidFill>
                  <a:srgbClr val="2D62BC"/>
                </a:solidFill>
              </a:rPr>
              <a:t> </a:t>
            </a:r>
            <a:r>
              <a:rPr spc="-300" dirty="0">
                <a:solidFill>
                  <a:srgbClr val="3167C8"/>
                </a:solidFill>
              </a:rPr>
              <a:t>repeQ†</a:t>
            </a:r>
            <a:r>
              <a:rPr spc="40" dirty="0">
                <a:solidFill>
                  <a:srgbClr val="3167C8"/>
                </a:solidFill>
              </a:rPr>
              <a:t> </a:t>
            </a:r>
            <a:r>
              <a:rPr spc="-75" dirty="0">
                <a:solidFill>
                  <a:srgbClr val="3364BC"/>
                </a:solidFill>
              </a:rPr>
              <a:t>i†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4" name="Rectangle 1128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6" name="Freeform: Shape 1128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80022-E716-1795-8A40-65C0776F7BE6}"/>
              </a:ext>
            </a:extLst>
          </p:cNvPr>
          <p:cNvSpPr txBox="1"/>
          <p:nvPr/>
        </p:nvSpPr>
        <p:spPr>
          <a:xfrm>
            <a:off x="580056" y="992094"/>
            <a:ext cx="2712684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Avacado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&amp; Toast</a:t>
            </a:r>
          </a:p>
        </p:txBody>
      </p:sp>
      <p:pic>
        <p:nvPicPr>
          <p:cNvPr id="11266" name="Picture 2" descr="Avocado Toast/Doodle/Art/Cute/Illustration/watercolor/hand | Etsy">
            <a:extLst>
              <a:ext uri="{FF2B5EF4-FFF2-40B4-BE49-F238E27FC236}">
                <a16:creationId xmlns:a16="http://schemas.microsoft.com/office/drawing/2014/main" id="{5BAB3862-E455-54EE-A94E-F3CECBDE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813" y="1087117"/>
            <a:ext cx="4281487" cy="46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0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3" name="Isosceles Triangle 411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1. Observation: the toaster won't toast.">
            <a:extLst>
              <a:ext uri="{FF2B5EF4-FFF2-40B4-BE49-F238E27FC236}">
                <a16:creationId xmlns:a16="http://schemas.microsoft.com/office/drawing/2014/main" id="{03322E0D-C80B-4F9A-8B69-7E7DE90D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437318"/>
            <a:ext cx="8178799" cy="19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Isosceles Triangle 411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plant growing from a tube&#10;&#10;AI-generated content may be incorrect.">
            <a:extLst>
              <a:ext uri="{FF2B5EF4-FFF2-40B4-BE49-F238E27FC236}">
                <a16:creationId xmlns:a16="http://schemas.microsoft.com/office/drawing/2014/main" id="{B99F8DFF-AAA7-6FCB-DD56-12E071D9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" y="228600"/>
            <a:ext cx="8955960" cy="59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A978E-918F-5C17-B92F-5F91686C2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Freeform: Shape 923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33" name="Isosceles Triangle 923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2. Question: Why won't my toaster toast?">
            <a:extLst>
              <a:ext uri="{FF2B5EF4-FFF2-40B4-BE49-F238E27FC236}">
                <a16:creationId xmlns:a16="http://schemas.microsoft.com/office/drawing/2014/main" id="{29508551-F51F-7787-84E0-042AC2DA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355531"/>
            <a:ext cx="8178799" cy="214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5" name="Isosceles Triangle 923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72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62664-0108-BB18-E458-F7CE5CAEB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09" name="Isosceles Triangle 820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3. Hypothesis: Maybe the outlet is broken.">
            <a:extLst>
              <a:ext uri="{FF2B5EF4-FFF2-40B4-BE49-F238E27FC236}">
                <a16:creationId xmlns:a16="http://schemas.microsoft.com/office/drawing/2014/main" id="{C4313A9A-4D27-EC4D-6018-AD614D6C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375978"/>
            <a:ext cx="8178799" cy="21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Isosceles Triangle 821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31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8402B-1EDE-AA8B-6BD7-101EE1F1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Freeform: Shape 718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85" name="Isosceles Triangle 718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4. Prediction: If I plug the toaster into a different outlet, then it will toast the bread.">
            <a:extLst>
              <a:ext uri="{FF2B5EF4-FFF2-40B4-BE49-F238E27FC236}">
                <a16:creationId xmlns:a16="http://schemas.microsoft.com/office/drawing/2014/main" id="{BD91B10C-9FA5-13E2-E152-02002DC1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273743"/>
            <a:ext cx="8178799" cy="23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Isosceles Triangle 718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86670-F0A4-6BB9-F90C-5373B454E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61" name="Isosceles Triangle 616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5. Test of prediction: Plug the toaster into a different outlet and try again.">
            <a:extLst>
              <a:ext uri="{FF2B5EF4-FFF2-40B4-BE49-F238E27FC236}">
                <a16:creationId xmlns:a16="http://schemas.microsoft.com/office/drawing/2014/main" id="{8D9D8E85-CB83-95AA-2ED5-67721002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386201"/>
            <a:ext cx="8178799" cy="20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Isosceles Triangle 616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56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0B7922-FEAE-E138-F33F-4871930C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37" name="Isosceles Triangle 51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nd the result is:&#10;&#10;Left panel: My bread toasts! Hypothesis is supported.&#10;Right panel: My bread still won't toast. Hypothesis is not supported.&#10;&#10;6. Iteration time!&#10;&#10;Left panel (in case of hypothesis being supported): But what is actually wrong with the outlet?&#10;Right panel (in case of hypothesis not being supported): Hmm...maybe there is a broken wire in the toaster.">
            <a:extLst>
              <a:ext uri="{FF2B5EF4-FFF2-40B4-BE49-F238E27FC236}">
                <a16:creationId xmlns:a16="http://schemas.microsoft.com/office/drawing/2014/main" id="{D0E1D3B1-FE61-F62F-27C4-2BA9F30C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729994"/>
            <a:ext cx="8178799" cy="539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Isosceles Triangle 51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26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693E-A6B8-2A75-3116-CE9FA9D92C68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Double Stuf Oreos actually double stuffed?</a:t>
            </a:r>
          </a:p>
        </p:txBody>
      </p:sp>
      <p:pic>
        <p:nvPicPr>
          <p:cNvPr id="3" name="Picture 2" descr="A group of cookies with text on them&#10;&#10;AI-generated content may be incorrect.">
            <a:extLst>
              <a:ext uri="{FF2B5EF4-FFF2-40B4-BE49-F238E27FC236}">
                <a16:creationId xmlns:a16="http://schemas.microsoft.com/office/drawing/2014/main" id="{868185F5-268A-BAF9-3470-CF46AE657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r="12388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3290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6784D-4762-4943-2FB4-432F3B591D19}"/>
              </a:ext>
            </a:extLst>
          </p:cNvPr>
          <p:cNvSpPr txBox="1"/>
          <p:nvPr/>
        </p:nvSpPr>
        <p:spPr>
          <a:xfrm>
            <a:off x="457200" y="457200"/>
            <a:ext cx="830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 Anderson, a math teacher in New York, had his class put the double-stuffed claims to the test in 2013. Read More:</a:t>
            </a:r>
          </a:p>
          <a:p>
            <a:endParaRPr lang="en-US" dirty="0"/>
          </a:p>
          <a:p>
            <a:r>
              <a:rPr lang="en-US" dirty="0"/>
              <a:t>Instead of double the amount of creme filling, according to the class's findings, the Double Stuf cookies had only 1.86 times the creme as the original. That's 7% less creme than expected per </a:t>
            </a:r>
            <a:r>
              <a:rPr lang="en-US" dirty="0" err="1"/>
              <a:t>cookie.Read</a:t>
            </a:r>
            <a:r>
              <a:rPr lang="en-US" dirty="0"/>
              <a:t> More: </a:t>
            </a:r>
            <a:r>
              <a:rPr lang="en-US" dirty="0">
                <a:hlinkClick r:id="rId2"/>
              </a:rPr>
              <a:t>https://www.tastingtable.com/1070092/are-double-stuf-oreos-actually-double-stuffed/</a:t>
            </a:r>
            <a:endParaRPr lang="en-US" dirty="0"/>
          </a:p>
          <a:p>
            <a:endParaRPr lang="en-US" dirty="0"/>
          </a:p>
          <a:p>
            <a:r>
              <a:rPr lang="en-US" dirty="0"/>
              <a:t>Insider duplicated the study with similar findings. In their own experiment, reporters found Double Stuf Oreos to contain 1.91 times as much creme filling as the </a:t>
            </a:r>
            <a:r>
              <a:rPr lang="en-US" dirty="0" err="1"/>
              <a:t>original.Read</a:t>
            </a:r>
            <a:r>
              <a:rPr lang="en-US" dirty="0"/>
              <a:t> More: https://www.tastingtable.com/1070092/are-double-stuf-oreos-actually-double-stuffed/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31BB7-C7E2-6FB2-E29E-458143535C60}"/>
              </a:ext>
            </a:extLst>
          </p:cNvPr>
          <p:cNvSpPr txBox="1"/>
          <p:nvPr/>
        </p:nvSpPr>
        <p:spPr>
          <a:xfrm>
            <a:off x="3733800" y="57150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Are Double Stuf Oreos actually double stuffed?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6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stic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218</Words>
  <Application>Microsoft Office PowerPoint</Application>
  <PresentationFormat>On-screen Show (4:3)</PresentationFormat>
  <Paragraphs>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SimSun-ExtB</vt:lpstr>
      <vt:lpstr>Arial</vt:lpstr>
      <vt:lpstr>Arial MT</vt:lpstr>
      <vt:lpstr>Calibri</vt:lpstr>
      <vt:lpstr>Gill Sans MT</vt:lpstr>
      <vt:lpstr>Tahoma</vt:lpstr>
      <vt:lpstr>Trebuchet MS</vt:lpstr>
      <vt:lpstr>Verdana</vt:lpstr>
      <vt:lpstr>Wingdings 2</vt:lpstr>
      <vt:lpstr>Office Theme</vt:lpstr>
      <vt:lpstr>1_Office Theme</vt:lpstr>
      <vt:lpstr>Solstice</vt:lpstr>
      <vt:lpstr>Scientific Method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experimen†, †hey of†en repeQ† i†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Pokhrel, Apar</cp:lastModifiedBy>
  <cp:revision>5</cp:revision>
  <dcterms:created xsi:type="dcterms:W3CDTF">2025-06-05T18:46:27Z</dcterms:created>
  <dcterms:modified xsi:type="dcterms:W3CDTF">2025-06-05T19:36:44Z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2025-06-05T00:00:00Z</vt:filetime>
  </property>
  <property fmtid="{D5CDD505-2E9C-101B-9397-08002B2CF9AE}" pid="3" name="Producer">
    <vt:lpwstr>jsPDF 1.3.2 2016-09-30T20:33:17.116Z:jameshall</vt:lpwstr>
  </property>
  <property fmtid="{D5CDD505-2E9C-101B-9397-08002B2CF9AE}" pid="4" name="LastSaved">
    <vt:filetime>2025-06-05T00:00:00Z</vt:filetime>
  </property>
</Properties>
</file>