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4"/>
  </p:sldMasterIdLst>
  <p:notesMasterIdLst>
    <p:notesMasterId r:id="rId41"/>
  </p:notesMasterIdLst>
  <p:sldIdLst>
    <p:sldId id="256" r:id="rId5"/>
    <p:sldId id="301" r:id="rId6"/>
    <p:sldId id="317" r:id="rId7"/>
    <p:sldId id="257" r:id="rId8"/>
    <p:sldId id="342" r:id="rId9"/>
    <p:sldId id="341" r:id="rId10"/>
    <p:sldId id="340" r:id="rId11"/>
    <p:sldId id="344" r:id="rId12"/>
    <p:sldId id="345" r:id="rId13"/>
    <p:sldId id="334" r:id="rId14"/>
    <p:sldId id="338" r:id="rId15"/>
    <p:sldId id="339" r:id="rId16"/>
    <p:sldId id="335" r:id="rId17"/>
    <p:sldId id="343" r:id="rId18"/>
    <p:sldId id="336" r:id="rId19"/>
    <p:sldId id="346" r:id="rId20"/>
    <p:sldId id="347" r:id="rId21"/>
    <p:sldId id="348" r:id="rId22"/>
    <p:sldId id="350" r:id="rId23"/>
    <p:sldId id="351" r:id="rId24"/>
    <p:sldId id="352" r:id="rId25"/>
    <p:sldId id="353" r:id="rId26"/>
    <p:sldId id="354" r:id="rId27"/>
    <p:sldId id="355" r:id="rId28"/>
    <p:sldId id="349" r:id="rId29"/>
    <p:sldId id="356" r:id="rId30"/>
    <p:sldId id="357" r:id="rId31"/>
    <p:sldId id="358" r:id="rId32"/>
    <p:sldId id="359" r:id="rId33"/>
    <p:sldId id="365" r:id="rId34"/>
    <p:sldId id="360" r:id="rId35"/>
    <p:sldId id="361" r:id="rId36"/>
    <p:sldId id="362" r:id="rId37"/>
    <p:sldId id="363" r:id="rId38"/>
    <p:sldId id="364" r:id="rId39"/>
    <p:sldId id="36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E0E"/>
    <a:srgbClr val="F47B4A"/>
    <a:srgbClr val="1E8269"/>
    <a:srgbClr val="17ACB5"/>
    <a:srgbClr val="000000"/>
    <a:srgbClr val="FF6B7F"/>
    <a:srgbClr val="80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0" d="100"/>
          <a:sy n="300" d="100"/>
        </p:scale>
        <p:origin x="-7670" y="-60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D6E19-165E-4A66-8A17-C05B2FAA838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CE9474-03B0-4186-8C81-5BDA4033F5E5}">
      <dgm:prSet/>
      <dgm:spPr/>
      <dgm:t>
        <a:bodyPr/>
        <a:lstStyle/>
        <a:p>
          <a:r>
            <a:rPr lang="en-US" dirty="0"/>
            <a:t>Red Blood Cells (RCBs)</a:t>
          </a:r>
        </a:p>
      </dgm:t>
    </dgm:pt>
    <dgm:pt modelId="{2B7FD781-88A2-4821-9623-7775E1167750}" type="parTrans" cxnId="{DAA41A4E-CE29-43D5-89D3-9B6F67DB21F8}">
      <dgm:prSet/>
      <dgm:spPr/>
      <dgm:t>
        <a:bodyPr/>
        <a:lstStyle/>
        <a:p>
          <a:endParaRPr lang="en-US"/>
        </a:p>
      </dgm:t>
    </dgm:pt>
    <dgm:pt modelId="{2B4E3EDA-2773-439A-B8CE-B14B262A5ED0}" type="sibTrans" cxnId="{DAA41A4E-CE29-43D5-89D3-9B6F67DB21F8}">
      <dgm:prSet/>
      <dgm:spPr/>
      <dgm:t>
        <a:bodyPr/>
        <a:lstStyle/>
        <a:p>
          <a:endParaRPr lang="en-US"/>
        </a:p>
      </dgm:t>
    </dgm:pt>
    <dgm:pt modelId="{F3BA2A5D-5AD4-47FA-A0A5-BFA045941551}">
      <dgm:prSet/>
      <dgm:spPr/>
      <dgm:t>
        <a:bodyPr/>
        <a:lstStyle/>
        <a:p>
          <a:r>
            <a:rPr lang="en-US"/>
            <a:t>White Blood Cells (WBCs)</a:t>
          </a:r>
        </a:p>
      </dgm:t>
    </dgm:pt>
    <dgm:pt modelId="{C33B7309-D934-4A95-82F9-16A6F838FE78}" type="parTrans" cxnId="{B0E29146-1BBD-4485-A046-F72ACCA6351E}">
      <dgm:prSet/>
      <dgm:spPr/>
      <dgm:t>
        <a:bodyPr/>
        <a:lstStyle/>
        <a:p>
          <a:endParaRPr lang="en-US"/>
        </a:p>
      </dgm:t>
    </dgm:pt>
    <dgm:pt modelId="{56A59ADE-D312-4F97-B88D-E287DD579089}" type="sibTrans" cxnId="{B0E29146-1BBD-4485-A046-F72ACCA6351E}">
      <dgm:prSet/>
      <dgm:spPr/>
      <dgm:t>
        <a:bodyPr/>
        <a:lstStyle/>
        <a:p>
          <a:endParaRPr lang="en-US"/>
        </a:p>
      </dgm:t>
    </dgm:pt>
    <dgm:pt modelId="{16A75DF4-1567-4CD5-BE4A-A53C675F8487}">
      <dgm:prSet/>
      <dgm:spPr/>
      <dgm:t>
        <a:bodyPr/>
        <a:lstStyle/>
        <a:p>
          <a:r>
            <a:rPr lang="en-US"/>
            <a:t>Platelets</a:t>
          </a:r>
        </a:p>
      </dgm:t>
    </dgm:pt>
    <dgm:pt modelId="{353D14CF-7C7C-4BB8-B270-9F7FD2E514AE}" type="parTrans" cxnId="{6A992ADA-EED8-41C3-A0DE-D6CF65F4C875}">
      <dgm:prSet/>
      <dgm:spPr/>
      <dgm:t>
        <a:bodyPr/>
        <a:lstStyle/>
        <a:p>
          <a:endParaRPr lang="en-US"/>
        </a:p>
      </dgm:t>
    </dgm:pt>
    <dgm:pt modelId="{AEADA082-E6A4-4D2C-8AD5-A9E36DAA48C3}" type="sibTrans" cxnId="{6A992ADA-EED8-41C3-A0DE-D6CF65F4C875}">
      <dgm:prSet/>
      <dgm:spPr/>
      <dgm:t>
        <a:bodyPr/>
        <a:lstStyle/>
        <a:p>
          <a:endParaRPr lang="en-US"/>
        </a:p>
      </dgm:t>
    </dgm:pt>
    <dgm:pt modelId="{B2AB454F-F4CC-4018-AA53-A45F59B5AD14}">
      <dgm:prSet/>
      <dgm:spPr/>
      <dgm:t>
        <a:bodyPr/>
        <a:lstStyle/>
        <a:p>
          <a:r>
            <a:rPr lang="en-US"/>
            <a:t>Plasma</a:t>
          </a:r>
        </a:p>
      </dgm:t>
    </dgm:pt>
    <dgm:pt modelId="{BBF63626-675A-433C-A4FA-218F2DC5B709}" type="parTrans" cxnId="{93088E89-282A-42F0-AE2D-4CA4760397EE}">
      <dgm:prSet/>
      <dgm:spPr/>
      <dgm:t>
        <a:bodyPr/>
        <a:lstStyle/>
        <a:p>
          <a:endParaRPr lang="en-US"/>
        </a:p>
      </dgm:t>
    </dgm:pt>
    <dgm:pt modelId="{90D1CFAB-347E-48E4-8FB8-854133E13D63}" type="sibTrans" cxnId="{93088E89-282A-42F0-AE2D-4CA4760397EE}">
      <dgm:prSet/>
      <dgm:spPr/>
      <dgm:t>
        <a:bodyPr/>
        <a:lstStyle/>
        <a:p>
          <a:endParaRPr lang="en-US"/>
        </a:p>
      </dgm:t>
    </dgm:pt>
    <dgm:pt modelId="{F3611C86-AEDB-457B-8547-96550A2C37FC}" type="pres">
      <dgm:prSet presAssocID="{8E9D6E19-165E-4A66-8A17-C05B2FAA83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C0D60A-BA7C-4395-9862-AD51CBB62192}" type="pres">
      <dgm:prSet presAssocID="{D6CE9474-03B0-4186-8C81-5BDA4033F5E5}" presName="hierRoot1" presStyleCnt="0"/>
      <dgm:spPr/>
    </dgm:pt>
    <dgm:pt modelId="{51E02950-FEF8-40C1-8F64-907679735703}" type="pres">
      <dgm:prSet presAssocID="{D6CE9474-03B0-4186-8C81-5BDA4033F5E5}" presName="composite" presStyleCnt="0"/>
      <dgm:spPr/>
    </dgm:pt>
    <dgm:pt modelId="{C697E618-C2D7-4B4A-987C-E53B09A83B23}" type="pres">
      <dgm:prSet presAssocID="{D6CE9474-03B0-4186-8C81-5BDA4033F5E5}" presName="background" presStyleLbl="node0" presStyleIdx="0" presStyleCnt="4"/>
      <dgm:spPr/>
    </dgm:pt>
    <dgm:pt modelId="{FFED992B-8BD2-4D8F-A61D-7F10EC275D0B}" type="pres">
      <dgm:prSet presAssocID="{D6CE9474-03B0-4186-8C81-5BDA4033F5E5}" presName="text" presStyleLbl="fgAcc0" presStyleIdx="0" presStyleCnt="4">
        <dgm:presLayoutVars>
          <dgm:chPref val="3"/>
        </dgm:presLayoutVars>
      </dgm:prSet>
      <dgm:spPr/>
    </dgm:pt>
    <dgm:pt modelId="{5E4B15CE-0750-4D89-87B0-CEF8F6109F2F}" type="pres">
      <dgm:prSet presAssocID="{D6CE9474-03B0-4186-8C81-5BDA4033F5E5}" presName="hierChild2" presStyleCnt="0"/>
      <dgm:spPr/>
    </dgm:pt>
    <dgm:pt modelId="{1B226B42-1E7B-4D42-82E7-A6A7650333ED}" type="pres">
      <dgm:prSet presAssocID="{F3BA2A5D-5AD4-47FA-A0A5-BFA045941551}" presName="hierRoot1" presStyleCnt="0"/>
      <dgm:spPr/>
    </dgm:pt>
    <dgm:pt modelId="{E3E90CC0-5F81-43CE-9D0F-E914F63666C7}" type="pres">
      <dgm:prSet presAssocID="{F3BA2A5D-5AD4-47FA-A0A5-BFA045941551}" presName="composite" presStyleCnt="0"/>
      <dgm:spPr/>
    </dgm:pt>
    <dgm:pt modelId="{B4DADE1B-510E-4DED-AC40-19B832F0E88D}" type="pres">
      <dgm:prSet presAssocID="{F3BA2A5D-5AD4-47FA-A0A5-BFA045941551}" presName="background" presStyleLbl="node0" presStyleIdx="1" presStyleCnt="4"/>
      <dgm:spPr/>
    </dgm:pt>
    <dgm:pt modelId="{96F808D5-36D4-4213-BAD4-51AC6A0D4EC5}" type="pres">
      <dgm:prSet presAssocID="{F3BA2A5D-5AD4-47FA-A0A5-BFA045941551}" presName="text" presStyleLbl="fgAcc0" presStyleIdx="1" presStyleCnt="4">
        <dgm:presLayoutVars>
          <dgm:chPref val="3"/>
        </dgm:presLayoutVars>
      </dgm:prSet>
      <dgm:spPr/>
    </dgm:pt>
    <dgm:pt modelId="{80F1E4CF-017A-44F5-89C7-7E3739BCD5EA}" type="pres">
      <dgm:prSet presAssocID="{F3BA2A5D-5AD4-47FA-A0A5-BFA045941551}" presName="hierChild2" presStyleCnt="0"/>
      <dgm:spPr/>
    </dgm:pt>
    <dgm:pt modelId="{85D7843C-4C43-4F57-9BFB-D42BAE9AA1D5}" type="pres">
      <dgm:prSet presAssocID="{16A75DF4-1567-4CD5-BE4A-A53C675F8487}" presName="hierRoot1" presStyleCnt="0"/>
      <dgm:spPr/>
    </dgm:pt>
    <dgm:pt modelId="{CF6EB7A5-3FF6-42E6-A577-0EA69C9A94A0}" type="pres">
      <dgm:prSet presAssocID="{16A75DF4-1567-4CD5-BE4A-A53C675F8487}" presName="composite" presStyleCnt="0"/>
      <dgm:spPr/>
    </dgm:pt>
    <dgm:pt modelId="{1A36080E-3DC7-49AE-8303-B5AF3BA92740}" type="pres">
      <dgm:prSet presAssocID="{16A75DF4-1567-4CD5-BE4A-A53C675F8487}" presName="background" presStyleLbl="node0" presStyleIdx="2" presStyleCnt="4"/>
      <dgm:spPr/>
    </dgm:pt>
    <dgm:pt modelId="{6261081D-826E-4A79-BDB7-1E11FBFC2246}" type="pres">
      <dgm:prSet presAssocID="{16A75DF4-1567-4CD5-BE4A-A53C675F8487}" presName="text" presStyleLbl="fgAcc0" presStyleIdx="2" presStyleCnt="4">
        <dgm:presLayoutVars>
          <dgm:chPref val="3"/>
        </dgm:presLayoutVars>
      </dgm:prSet>
      <dgm:spPr/>
    </dgm:pt>
    <dgm:pt modelId="{1662FF7F-EFED-48B8-A52B-88D4D661B883}" type="pres">
      <dgm:prSet presAssocID="{16A75DF4-1567-4CD5-BE4A-A53C675F8487}" presName="hierChild2" presStyleCnt="0"/>
      <dgm:spPr/>
    </dgm:pt>
    <dgm:pt modelId="{681A0926-6CE0-49EB-AC00-EE0491382981}" type="pres">
      <dgm:prSet presAssocID="{B2AB454F-F4CC-4018-AA53-A45F59B5AD14}" presName="hierRoot1" presStyleCnt="0"/>
      <dgm:spPr/>
    </dgm:pt>
    <dgm:pt modelId="{266E3AFB-285B-4312-8977-6C291DF0BE37}" type="pres">
      <dgm:prSet presAssocID="{B2AB454F-F4CC-4018-AA53-A45F59B5AD14}" presName="composite" presStyleCnt="0"/>
      <dgm:spPr/>
    </dgm:pt>
    <dgm:pt modelId="{E4636AA1-0292-404D-BC25-24064B9ECEC7}" type="pres">
      <dgm:prSet presAssocID="{B2AB454F-F4CC-4018-AA53-A45F59B5AD14}" presName="background" presStyleLbl="node0" presStyleIdx="3" presStyleCnt="4"/>
      <dgm:spPr/>
    </dgm:pt>
    <dgm:pt modelId="{0794404E-13EC-4257-BA40-63513067AE7F}" type="pres">
      <dgm:prSet presAssocID="{B2AB454F-F4CC-4018-AA53-A45F59B5AD14}" presName="text" presStyleLbl="fgAcc0" presStyleIdx="3" presStyleCnt="4">
        <dgm:presLayoutVars>
          <dgm:chPref val="3"/>
        </dgm:presLayoutVars>
      </dgm:prSet>
      <dgm:spPr/>
    </dgm:pt>
    <dgm:pt modelId="{52D4428F-C1A0-4835-81B6-681C81251A2F}" type="pres">
      <dgm:prSet presAssocID="{B2AB454F-F4CC-4018-AA53-A45F59B5AD14}" presName="hierChild2" presStyleCnt="0"/>
      <dgm:spPr/>
    </dgm:pt>
  </dgm:ptLst>
  <dgm:cxnLst>
    <dgm:cxn modelId="{1ACEC524-C5B0-47F6-AF03-E6583CA5E329}" type="presOf" srcId="{16A75DF4-1567-4CD5-BE4A-A53C675F8487}" destId="{6261081D-826E-4A79-BDB7-1E11FBFC2246}" srcOrd="0" destOrd="0" presId="urn:microsoft.com/office/officeart/2005/8/layout/hierarchy1"/>
    <dgm:cxn modelId="{B0E29146-1BBD-4485-A046-F72ACCA6351E}" srcId="{8E9D6E19-165E-4A66-8A17-C05B2FAA838D}" destId="{F3BA2A5D-5AD4-47FA-A0A5-BFA045941551}" srcOrd="1" destOrd="0" parTransId="{C33B7309-D934-4A95-82F9-16A6F838FE78}" sibTransId="{56A59ADE-D312-4F97-B88D-E287DD579089}"/>
    <dgm:cxn modelId="{DAA41A4E-CE29-43D5-89D3-9B6F67DB21F8}" srcId="{8E9D6E19-165E-4A66-8A17-C05B2FAA838D}" destId="{D6CE9474-03B0-4186-8C81-5BDA4033F5E5}" srcOrd="0" destOrd="0" parTransId="{2B7FD781-88A2-4821-9623-7775E1167750}" sibTransId="{2B4E3EDA-2773-439A-B8CE-B14B262A5ED0}"/>
    <dgm:cxn modelId="{1037B771-43E5-4DB3-ADE0-A6E9A30A1139}" type="presOf" srcId="{8E9D6E19-165E-4A66-8A17-C05B2FAA838D}" destId="{F3611C86-AEDB-457B-8547-96550A2C37FC}" srcOrd="0" destOrd="0" presId="urn:microsoft.com/office/officeart/2005/8/layout/hierarchy1"/>
    <dgm:cxn modelId="{92E5B475-E096-4CF7-A5A7-523C2C1DAB8C}" type="presOf" srcId="{D6CE9474-03B0-4186-8C81-5BDA4033F5E5}" destId="{FFED992B-8BD2-4D8F-A61D-7F10EC275D0B}" srcOrd="0" destOrd="0" presId="urn:microsoft.com/office/officeart/2005/8/layout/hierarchy1"/>
    <dgm:cxn modelId="{93088E89-282A-42F0-AE2D-4CA4760397EE}" srcId="{8E9D6E19-165E-4A66-8A17-C05B2FAA838D}" destId="{B2AB454F-F4CC-4018-AA53-A45F59B5AD14}" srcOrd="3" destOrd="0" parTransId="{BBF63626-675A-433C-A4FA-218F2DC5B709}" sibTransId="{90D1CFAB-347E-48E4-8FB8-854133E13D63}"/>
    <dgm:cxn modelId="{6EB4138A-3338-4E20-8561-BAFFD75542CE}" type="presOf" srcId="{F3BA2A5D-5AD4-47FA-A0A5-BFA045941551}" destId="{96F808D5-36D4-4213-BAD4-51AC6A0D4EC5}" srcOrd="0" destOrd="0" presId="urn:microsoft.com/office/officeart/2005/8/layout/hierarchy1"/>
    <dgm:cxn modelId="{6A992ADA-EED8-41C3-A0DE-D6CF65F4C875}" srcId="{8E9D6E19-165E-4A66-8A17-C05B2FAA838D}" destId="{16A75DF4-1567-4CD5-BE4A-A53C675F8487}" srcOrd="2" destOrd="0" parTransId="{353D14CF-7C7C-4BB8-B270-9F7FD2E514AE}" sibTransId="{AEADA082-E6A4-4D2C-8AD5-A9E36DAA48C3}"/>
    <dgm:cxn modelId="{94CD1CE8-DE56-4C2F-AF7C-C48D5D8C631E}" type="presOf" srcId="{B2AB454F-F4CC-4018-AA53-A45F59B5AD14}" destId="{0794404E-13EC-4257-BA40-63513067AE7F}" srcOrd="0" destOrd="0" presId="urn:microsoft.com/office/officeart/2005/8/layout/hierarchy1"/>
    <dgm:cxn modelId="{9B4B721A-E488-4E65-BF8A-7A7D09DAF006}" type="presParOf" srcId="{F3611C86-AEDB-457B-8547-96550A2C37FC}" destId="{D5C0D60A-BA7C-4395-9862-AD51CBB62192}" srcOrd="0" destOrd="0" presId="urn:microsoft.com/office/officeart/2005/8/layout/hierarchy1"/>
    <dgm:cxn modelId="{CC0025C3-AACA-4C0F-908D-911CEEF2CF7A}" type="presParOf" srcId="{D5C0D60A-BA7C-4395-9862-AD51CBB62192}" destId="{51E02950-FEF8-40C1-8F64-907679735703}" srcOrd="0" destOrd="0" presId="urn:microsoft.com/office/officeart/2005/8/layout/hierarchy1"/>
    <dgm:cxn modelId="{8CF12779-208A-49E8-8F72-5B7ED72BA35A}" type="presParOf" srcId="{51E02950-FEF8-40C1-8F64-907679735703}" destId="{C697E618-C2D7-4B4A-987C-E53B09A83B23}" srcOrd="0" destOrd="0" presId="urn:microsoft.com/office/officeart/2005/8/layout/hierarchy1"/>
    <dgm:cxn modelId="{B2AC0F34-A24E-4590-A496-BAEE010C1997}" type="presParOf" srcId="{51E02950-FEF8-40C1-8F64-907679735703}" destId="{FFED992B-8BD2-4D8F-A61D-7F10EC275D0B}" srcOrd="1" destOrd="0" presId="urn:microsoft.com/office/officeart/2005/8/layout/hierarchy1"/>
    <dgm:cxn modelId="{B0E02F4D-5BA0-4DE9-8DA2-DB6AD63A5389}" type="presParOf" srcId="{D5C0D60A-BA7C-4395-9862-AD51CBB62192}" destId="{5E4B15CE-0750-4D89-87B0-CEF8F6109F2F}" srcOrd="1" destOrd="0" presId="urn:microsoft.com/office/officeart/2005/8/layout/hierarchy1"/>
    <dgm:cxn modelId="{8A17CD42-8B63-4E21-9D5C-B810CA4AEA09}" type="presParOf" srcId="{F3611C86-AEDB-457B-8547-96550A2C37FC}" destId="{1B226B42-1E7B-4D42-82E7-A6A7650333ED}" srcOrd="1" destOrd="0" presId="urn:microsoft.com/office/officeart/2005/8/layout/hierarchy1"/>
    <dgm:cxn modelId="{11BDE0E3-86DC-4041-B4B4-54D3B57EE9AD}" type="presParOf" srcId="{1B226B42-1E7B-4D42-82E7-A6A7650333ED}" destId="{E3E90CC0-5F81-43CE-9D0F-E914F63666C7}" srcOrd="0" destOrd="0" presId="urn:microsoft.com/office/officeart/2005/8/layout/hierarchy1"/>
    <dgm:cxn modelId="{89C2FF61-4B95-4DA1-B3E5-C2F5D4A8B60C}" type="presParOf" srcId="{E3E90CC0-5F81-43CE-9D0F-E914F63666C7}" destId="{B4DADE1B-510E-4DED-AC40-19B832F0E88D}" srcOrd="0" destOrd="0" presId="urn:microsoft.com/office/officeart/2005/8/layout/hierarchy1"/>
    <dgm:cxn modelId="{59595356-52B3-4999-A566-3F71E2554AF5}" type="presParOf" srcId="{E3E90CC0-5F81-43CE-9D0F-E914F63666C7}" destId="{96F808D5-36D4-4213-BAD4-51AC6A0D4EC5}" srcOrd="1" destOrd="0" presId="urn:microsoft.com/office/officeart/2005/8/layout/hierarchy1"/>
    <dgm:cxn modelId="{D88EC848-F2F6-4C9C-B4C7-E261086D0DF4}" type="presParOf" srcId="{1B226B42-1E7B-4D42-82E7-A6A7650333ED}" destId="{80F1E4CF-017A-44F5-89C7-7E3739BCD5EA}" srcOrd="1" destOrd="0" presId="urn:microsoft.com/office/officeart/2005/8/layout/hierarchy1"/>
    <dgm:cxn modelId="{C6A698DC-9522-4735-80C8-53E5378C4C40}" type="presParOf" srcId="{F3611C86-AEDB-457B-8547-96550A2C37FC}" destId="{85D7843C-4C43-4F57-9BFB-D42BAE9AA1D5}" srcOrd="2" destOrd="0" presId="urn:microsoft.com/office/officeart/2005/8/layout/hierarchy1"/>
    <dgm:cxn modelId="{BC4BC776-ECC2-4489-89D2-4689FC4D15AB}" type="presParOf" srcId="{85D7843C-4C43-4F57-9BFB-D42BAE9AA1D5}" destId="{CF6EB7A5-3FF6-42E6-A577-0EA69C9A94A0}" srcOrd="0" destOrd="0" presId="urn:microsoft.com/office/officeart/2005/8/layout/hierarchy1"/>
    <dgm:cxn modelId="{FC58DEB3-78D1-4872-BA7C-791918FE5B64}" type="presParOf" srcId="{CF6EB7A5-3FF6-42E6-A577-0EA69C9A94A0}" destId="{1A36080E-3DC7-49AE-8303-B5AF3BA92740}" srcOrd="0" destOrd="0" presId="urn:microsoft.com/office/officeart/2005/8/layout/hierarchy1"/>
    <dgm:cxn modelId="{DAED10EE-9F89-48E8-BC33-33996F771122}" type="presParOf" srcId="{CF6EB7A5-3FF6-42E6-A577-0EA69C9A94A0}" destId="{6261081D-826E-4A79-BDB7-1E11FBFC2246}" srcOrd="1" destOrd="0" presId="urn:microsoft.com/office/officeart/2005/8/layout/hierarchy1"/>
    <dgm:cxn modelId="{39D39D98-BA9E-47D1-B2E7-BD39312E7299}" type="presParOf" srcId="{85D7843C-4C43-4F57-9BFB-D42BAE9AA1D5}" destId="{1662FF7F-EFED-48B8-A52B-88D4D661B883}" srcOrd="1" destOrd="0" presId="urn:microsoft.com/office/officeart/2005/8/layout/hierarchy1"/>
    <dgm:cxn modelId="{60E7D445-28C2-41ED-A78A-6AEF50D40E2A}" type="presParOf" srcId="{F3611C86-AEDB-457B-8547-96550A2C37FC}" destId="{681A0926-6CE0-49EB-AC00-EE0491382981}" srcOrd="3" destOrd="0" presId="urn:microsoft.com/office/officeart/2005/8/layout/hierarchy1"/>
    <dgm:cxn modelId="{0484B90B-5782-41EF-BA93-B8814CEB71FE}" type="presParOf" srcId="{681A0926-6CE0-49EB-AC00-EE0491382981}" destId="{266E3AFB-285B-4312-8977-6C291DF0BE37}" srcOrd="0" destOrd="0" presId="urn:microsoft.com/office/officeart/2005/8/layout/hierarchy1"/>
    <dgm:cxn modelId="{AA48671F-55DA-4367-BC48-016A74EAAE9C}" type="presParOf" srcId="{266E3AFB-285B-4312-8977-6C291DF0BE37}" destId="{E4636AA1-0292-404D-BC25-24064B9ECEC7}" srcOrd="0" destOrd="0" presId="urn:microsoft.com/office/officeart/2005/8/layout/hierarchy1"/>
    <dgm:cxn modelId="{5A87A639-2762-415F-A00B-C867D6D07CE2}" type="presParOf" srcId="{266E3AFB-285B-4312-8977-6C291DF0BE37}" destId="{0794404E-13EC-4257-BA40-63513067AE7F}" srcOrd="1" destOrd="0" presId="urn:microsoft.com/office/officeart/2005/8/layout/hierarchy1"/>
    <dgm:cxn modelId="{168A336E-DF56-4407-A0BB-5815E3FB42AB}" type="presParOf" srcId="{681A0926-6CE0-49EB-AC00-EE0491382981}" destId="{52D4428F-C1A0-4835-81B6-681C81251A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7E618-C2D7-4B4A-987C-E53B09A83B23}">
      <dsp:nvSpPr>
        <dsp:cNvPr id="0" name=""/>
        <dsp:cNvSpPr/>
      </dsp:nvSpPr>
      <dsp:spPr>
        <a:xfrm>
          <a:off x="2946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992B-8BD2-4D8F-A61D-7F10EC275D0B}">
      <dsp:nvSpPr>
        <dsp:cNvPr id="0" name=""/>
        <dsp:cNvSpPr/>
      </dsp:nvSpPr>
      <dsp:spPr>
        <a:xfrm>
          <a:off x="236726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Red Blood Cells (RCBs)</a:t>
          </a:r>
        </a:p>
      </dsp:txBody>
      <dsp:txXfrm>
        <a:off x="275858" y="1291075"/>
        <a:ext cx="2025748" cy="1257784"/>
      </dsp:txXfrm>
    </dsp:sp>
    <dsp:sp modelId="{B4DADE1B-510E-4DED-AC40-19B832F0E88D}">
      <dsp:nvSpPr>
        <dsp:cNvPr id="0" name=""/>
        <dsp:cNvSpPr/>
      </dsp:nvSpPr>
      <dsp:spPr>
        <a:xfrm>
          <a:off x="2574518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808D5-36D4-4213-BAD4-51AC6A0D4EC5}">
      <dsp:nvSpPr>
        <dsp:cNvPr id="0" name=""/>
        <dsp:cNvSpPr/>
      </dsp:nvSpPr>
      <dsp:spPr>
        <a:xfrm>
          <a:off x="2808297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White Blood Cells (WBCs)</a:t>
          </a:r>
        </a:p>
      </dsp:txBody>
      <dsp:txXfrm>
        <a:off x="2847429" y="1291075"/>
        <a:ext cx="2025748" cy="1257784"/>
      </dsp:txXfrm>
    </dsp:sp>
    <dsp:sp modelId="{1A36080E-3DC7-49AE-8303-B5AF3BA92740}">
      <dsp:nvSpPr>
        <dsp:cNvPr id="0" name=""/>
        <dsp:cNvSpPr/>
      </dsp:nvSpPr>
      <dsp:spPr>
        <a:xfrm>
          <a:off x="5146089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1081D-826E-4A79-BDB7-1E11FBFC2246}">
      <dsp:nvSpPr>
        <dsp:cNvPr id="0" name=""/>
        <dsp:cNvSpPr/>
      </dsp:nvSpPr>
      <dsp:spPr>
        <a:xfrm>
          <a:off x="5379868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Platelets</a:t>
          </a:r>
        </a:p>
      </dsp:txBody>
      <dsp:txXfrm>
        <a:off x="5419000" y="1291075"/>
        <a:ext cx="2025748" cy="1257784"/>
      </dsp:txXfrm>
    </dsp:sp>
    <dsp:sp modelId="{E4636AA1-0292-404D-BC25-24064B9ECEC7}">
      <dsp:nvSpPr>
        <dsp:cNvPr id="0" name=""/>
        <dsp:cNvSpPr/>
      </dsp:nvSpPr>
      <dsp:spPr>
        <a:xfrm>
          <a:off x="7717661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4404E-13EC-4257-BA40-63513067AE7F}">
      <dsp:nvSpPr>
        <dsp:cNvPr id="0" name=""/>
        <dsp:cNvSpPr/>
      </dsp:nvSpPr>
      <dsp:spPr>
        <a:xfrm>
          <a:off x="7951440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Plasma</a:t>
          </a:r>
        </a:p>
      </dsp:txBody>
      <dsp:txXfrm>
        <a:off x="7990572" y="1291075"/>
        <a:ext cx="2025748" cy="125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1E20B-DE44-464A-B62E-F3676F5FCD2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8C40-4039-48D7-A9F4-9F2703446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repscholar.com/medical-programs-for-high-school-student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924297ca04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924297ca04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F1B7-C9AE-FC1B-3116-A544FE10E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0F80C-2C70-B9C2-6944-4EEFD17A3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2EEA9-F1F4-D6F2-3FE3-E38B254CD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EBC88-F78D-ACF5-0711-BB043E363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52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61 Great Medical Programs for High School Students, Plus Advice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38C40-4039-48D7-A9F4-9F27034461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8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Rh-negative blood is given to Rh-negative patients, and Rh-positive or Rh-negative blood may be given to Rh-positive patients. The rules for plasma are the reverse.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38C40-4039-48D7-A9F4-9F27034461F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O- : Donor</a:t>
            </a:r>
          </a:p>
          <a:p>
            <a:r>
              <a:rPr lang="en-US" dirty="0"/>
              <a:t>AB + : </a:t>
            </a:r>
            <a:r>
              <a:rPr lang="en-US" dirty="0" err="1"/>
              <a:t>Recipeient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38C40-4039-48D7-A9F4-9F27034461F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067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7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2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F9AFA87-1417-4992-ABD9-27C3BC8CC883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2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9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6/12/2025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5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sz="100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2014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nursing.up.edu/community-programs/high-school-nurse-camp.html" TargetMode="External"/><Relationship Id="rId3" Type="http://schemas.openxmlformats.org/officeDocument/2006/relationships/hyperlink" Target="https://kplaunch.kaiserpermanente.org/high-school-program/" TargetMode="External"/><Relationship Id="rId7" Type="http://schemas.openxmlformats.org/officeDocument/2006/relationships/hyperlink" Target="https://nursing.uw.edu/community/nurse-camp/" TargetMode="External"/><Relationship Id="rId2" Type="http://schemas.openxmlformats.org/officeDocument/2006/relationships/hyperlink" Target="https://www.lifespan.org/about-lifespan/lifespan-careers/youth-cna-seacole-schol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attlechildrens.org/health-safety/keeping-kids-healthy/development/summer-nursing-camp/" TargetMode="External"/><Relationship Id="rId5" Type="http://schemas.openxmlformats.org/officeDocument/2006/relationships/hyperlink" Target="https://health.ucdavis.edu/nursing/SHINES/" TargetMode="External"/><Relationship Id="rId10" Type="http://schemas.openxmlformats.org/officeDocument/2006/relationships/hyperlink" Target="https://www.lumiere-education.com/lumiere-programs" TargetMode="External"/><Relationship Id="rId4" Type="http://schemas.openxmlformats.org/officeDocument/2006/relationships/hyperlink" Target="https://lapedsoc.org/summer-program/" TargetMode="External"/><Relationship Id="rId9" Type="http://schemas.openxmlformats.org/officeDocument/2006/relationships/hyperlink" Target="https://compassrn.org/nurse-cam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pkinsmedicine.org/neurology-neurosurgery/research/jhu-nimh/jhibs" TargetMode="External"/><Relationship Id="rId2" Type="http://schemas.openxmlformats.org/officeDocument/2006/relationships/hyperlink" Target="https://www.childrenscolorado.org/research-innovation/training-opportunit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cine.osu.edu/education/md-camp" TargetMode="External"/><Relationship Id="rId5" Type="http://schemas.openxmlformats.org/officeDocument/2006/relationships/hyperlink" Target="https://jobs.mayoclinic.org/nursinginternexternprograms" TargetMode="External"/><Relationship Id="rId4" Type="http://schemas.openxmlformats.org/officeDocument/2006/relationships/hyperlink" Target="https://my.clevelandclinic.org/departments/education/center-for-youth-and-college-education/internships#cyce-high-school-summer-internship-programs-tab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foundation.org/fmi-summer-sciences-program/" TargetMode="External"/><Relationship Id="rId3" Type="http://schemas.openxmlformats.org/officeDocument/2006/relationships/hyperlink" Target="https://innocenceproject.org/" TargetMode="External"/><Relationship Id="rId7" Type="http://schemas.openxmlformats.org/officeDocument/2006/relationships/hyperlink" Target="https://labs.westchestergov.com/internship-programs" TargetMode="External"/><Relationship Id="rId2" Type="http://schemas.openxmlformats.org/officeDocument/2006/relationships/hyperlink" Target="https://www.fbi.gov/how-we-can-help-you/outrea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ocosheriff.org/operations-bureau/criminalistics-laboratory/crime-lab-internships" TargetMode="External"/><Relationship Id="rId5" Type="http://schemas.openxmlformats.org/officeDocument/2006/relationships/hyperlink" Target="https://www.cfsre.org/education/the-forensic-sciences-mentoring-institute" TargetMode="External"/><Relationship Id="rId4" Type="http://schemas.openxmlformats.org/officeDocument/2006/relationships/hyperlink" Target="https://dfs.dc.gov/page/internships-df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ummerstudents.ucsf.edu/" TargetMode="External"/><Relationship Id="rId3" Type="http://schemas.openxmlformats.org/officeDocument/2006/relationships/hyperlink" Target="https://simr.stanford.edu/" TargetMode="External"/><Relationship Id="rId7" Type="http://schemas.openxmlformats.org/officeDocument/2006/relationships/hyperlink" Target="https://www.childrenscolorado.org/pediatric-innovation/training-opportunit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museum/camp/detective/index.htm" TargetMode="External"/><Relationship Id="rId11" Type="http://schemas.openxmlformats.org/officeDocument/2006/relationships/hyperlink" Target="https://www.dfhcc.harvard.edu/research/cancer-disparities/students/cure-overview/" TargetMode="External"/><Relationship Id="rId5" Type="http://schemas.openxmlformats.org/officeDocument/2006/relationships/hyperlink" Target="http://www.cincinnatichildrens.org/education/research/high-school/summer-internship/" TargetMode="External"/><Relationship Id="rId10" Type="http://schemas.openxmlformats.org/officeDocument/2006/relationships/hyperlink" Target="https://www.coriell.org/education/summer-experience" TargetMode="External"/><Relationship Id="rId4" Type="http://schemas.openxmlformats.org/officeDocument/2006/relationships/hyperlink" Target="https://med.stanford.edu/odme/high-school-students/smysp.html" TargetMode="External"/><Relationship Id="rId9" Type="http://schemas.openxmlformats.org/officeDocument/2006/relationships/hyperlink" Target="https://www.cityofhope.org/education/students-and-youth/summer-student-academ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funding/initiatives/reu/searc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athwaystoscience.org/K12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ufinder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492" y="1758653"/>
            <a:ext cx="6297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Exploring Research Areas &amp; Pathways</a:t>
            </a:r>
            <a:endParaRPr lang="en-US" sz="37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233492" y="4782642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659A9-4837-20D6-63DF-775938B1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EBB6-7E80-1DC4-2C7F-5050815DD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378" y="1826278"/>
            <a:ext cx="9144000" cy="279806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Aharoni"/>
                <a:cs typeface="Aharoni"/>
              </a:rPr>
              <a:t>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4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BE759-4FD7-2CA5-E6A7-6CA9CE2A2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6E8CF53-588C-6B88-E2B8-78E688FEA9B4}"/>
              </a:ext>
            </a:extLst>
          </p:cNvPr>
          <p:cNvSpPr txBox="1"/>
          <p:nvPr/>
        </p:nvSpPr>
        <p:spPr>
          <a:xfrm>
            <a:off x="314632" y="285135"/>
            <a:ext cx="1156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E1D0C-0745-BED7-54D0-6A2742558735}"/>
              </a:ext>
            </a:extLst>
          </p:cNvPr>
          <p:cNvSpPr txBox="1"/>
          <p:nvPr/>
        </p:nvSpPr>
        <p:spPr>
          <a:xfrm>
            <a:off x="639097" y="1362353"/>
            <a:ext cx="1076684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Seacole Scholars Program</a:t>
            </a:r>
            <a:br>
              <a:rPr lang="en-US" b="1" u="sng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Kaiser Permanente (KP) Launch High School Program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 and Gene Black Summer Medical Career Program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Summer Health Institute for Nursing Exploration and Success (SHINES) at UC Davis</a:t>
            </a:r>
            <a:br>
              <a:rPr lang="en-US" b="1" u="sng" dirty="0"/>
            </a:b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Summer Nurse Camp at Seattle Children’s Hospital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Washington Nurse Camp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 School Nurse Camp at the University of Portland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Nurse Camp at </a:t>
            </a:r>
            <a:r>
              <a:rPr lang="en-US" b="1" u="sng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CompassRN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Lumiere Research Scholar Programs</a:t>
            </a:r>
            <a:r>
              <a:rPr lang="en-US" b="1" u="sng" dirty="0">
                <a:solidFill>
                  <a:schemeClr val="accent1"/>
                </a:solidFill>
              </a:rPr>
              <a:t>*</a:t>
            </a:r>
            <a:br>
              <a:rPr lang="en-US" sz="2400" dirty="0"/>
            </a:br>
            <a:endParaRPr lang="en-US" sz="2400" dirty="0"/>
          </a:p>
          <a:p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45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C0D62-502F-A81F-33A6-FDEDF821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64033B-9042-F2A1-4994-9877DEE56E78}"/>
              </a:ext>
            </a:extLst>
          </p:cNvPr>
          <p:cNvSpPr txBox="1"/>
          <p:nvPr/>
        </p:nvSpPr>
        <p:spPr>
          <a:xfrm>
            <a:off x="314632" y="285135"/>
            <a:ext cx="1156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22B3D0-E89F-1363-A743-A902696CEF4B}"/>
              </a:ext>
            </a:extLst>
          </p:cNvPr>
          <p:cNvSpPr txBox="1"/>
          <p:nvPr/>
        </p:nvSpPr>
        <p:spPr>
          <a:xfrm>
            <a:off x="639097" y="1362353"/>
            <a:ext cx="107668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Summer Child Health Research Internship by the University of Colorado School of Medicine and Children’s Hospital Colorado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Johns Hopkins Internship in Brain Science Program (JHIBS): Project Pipeline Baltimore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Cleveland Clinic Summer Internship Program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Mayo Clinic Summer III Nursing Internship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 Camp | Ohio State College of Medicine</a:t>
            </a:r>
            <a:br>
              <a:rPr lang="en-US" b="1" u="sng" dirty="0"/>
            </a:br>
            <a:br>
              <a:rPr lang="en-US" b="1" u="sng" dirty="0"/>
            </a:br>
            <a:br>
              <a:rPr lang="en-US" b="1" u="sng" dirty="0"/>
            </a:br>
            <a:br>
              <a:rPr lang="en-US" b="1" u="sng" dirty="0"/>
            </a:br>
            <a:br>
              <a:rPr lang="en-US" sz="2400" dirty="0"/>
            </a:br>
            <a:endParaRPr lang="en-US" sz="2400" dirty="0"/>
          </a:p>
          <a:p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700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C226-8013-F86D-3F5A-6028D4FED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B5E0-8809-AB74-784D-4E2EFB38F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378" y="1826278"/>
            <a:ext cx="9144000" cy="279806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Criminal Justice &amp; Forensics</a:t>
            </a:r>
          </a:p>
        </p:txBody>
      </p:sp>
    </p:spTree>
    <p:extLst>
      <p:ext uri="{BB962C8B-B14F-4D97-AF65-F5344CB8AC3E}">
        <p14:creationId xmlns:p14="http://schemas.microsoft.com/office/powerpoint/2010/main" val="352680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069A3-E739-F9C8-5765-BC04CBB41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EA4B3E6-59F1-652B-820A-B7BE3C865D9F}"/>
              </a:ext>
            </a:extLst>
          </p:cNvPr>
          <p:cNvSpPr txBox="1"/>
          <p:nvPr/>
        </p:nvSpPr>
        <p:spPr>
          <a:xfrm>
            <a:off x="314632" y="285135"/>
            <a:ext cx="1156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05B47-35B0-E7EA-51B0-EF92D49B0F9A}"/>
              </a:ext>
            </a:extLst>
          </p:cNvPr>
          <p:cNvSpPr txBox="1"/>
          <p:nvPr/>
        </p:nvSpPr>
        <p:spPr>
          <a:xfrm>
            <a:off x="578939" y="1374384"/>
            <a:ext cx="1076684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Outreach — FBI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Innocence Project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Internships at the Department of Forensic Sciences - STEM Track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Center for Forensic Science Research &amp; Education (CFSRE) - The Forensic Sciences Mentoring Institute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County Sheriff’s Office - Crime Lab Internships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Westchester County Forensic Laboratory - Shadow Opportunity for High School Students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Forensic Sciences Mentoring Institute (FMI) | Fredric </a:t>
            </a:r>
            <a:r>
              <a:rPr lang="en-US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Rieders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Family Foundation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District Attorney’s/ State Attorney’s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State Bar</a:t>
            </a:r>
            <a:br>
              <a:rPr lang="en-US" b="1" u="sng" dirty="0"/>
            </a:br>
            <a:br>
              <a:rPr lang="en-US" b="1" u="sng" dirty="0"/>
            </a:br>
            <a:br>
              <a:rPr lang="en-US" b="1" u="sng" dirty="0"/>
            </a:br>
            <a:br>
              <a:rPr lang="en-US" b="1" u="sng" dirty="0"/>
            </a:br>
            <a:br>
              <a:rPr lang="en-US" sz="2400" dirty="0"/>
            </a:br>
            <a:endParaRPr lang="en-US" sz="2400" dirty="0"/>
          </a:p>
          <a:p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7106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7B1E7-5CF7-1ADD-1183-45E0D35EB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B9F5-9ED8-7FCB-DC4C-F31B026BA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378" y="1826278"/>
            <a:ext cx="9144000" cy="279806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Med School</a:t>
            </a:r>
          </a:p>
        </p:txBody>
      </p:sp>
    </p:spTree>
    <p:extLst>
      <p:ext uri="{BB962C8B-B14F-4D97-AF65-F5344CB8AC3E}">
        <p14:creationId xmlns:p14="http://schemas.microsoft.com/office/powerpoint/2010/main" val="178298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B370E-05A2-8135-EB16-4FB976DAC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1D98BF-7AAE-AAB1-9251-A88BA3010000}"/>
              </a:ext>
            </a:extLst>
          </p:cNvPr>
          <p:cNvSpPr txBox="1"/>
          <p:nvPr/>
        </p:nvSpPr>
        <p:spPr>
          <a:xfrm>
            <a:off x="314632" y="285135"/>
            <a:ext cx="1156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Opportunities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6A3FA-63DC-CD5A-7CD0-63866B9EFF7F}"/>
              </a:ext>
            </a:extLst>
          </p:cNvPr>
          <p:cNvSpPr txBox="1"/>
          <p:nvPr/>
        </p:nvSpPr>
        <p:spPr>
          <a:xfrm>
            <a:off x="770021" y="1479884"/>
            <a:ext cx="108404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Stanford Institutes of Medicine Summer Research (SIMR) Program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4"/>
              </a:rPr>
              <a:t>Stanford Medical Youth Science Program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5"/>
              </a:rPr>
              <a:t>High School Senior Summer Internship Program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6"/>
              </a:rPr>
              <a:t>Disease Detective Camp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7"/>
              </a:rPr>
              <a:t>Summer Child Health Research Internship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8"/>
              </a:rPr>
              <a:t>Summer Research Program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9"/>
              </a:rPr>
              <a:t>City of Hope Cancer Center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10"/>
              </a:rPr>
              <a:t>Summer Experience for Students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11"/>
              </a:rPr>
              <a:t>Initiative to Eliminate Cancer Disparities, The Continuing Umbrella of Research Experiences 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3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BC08-0554-1CDA-B110-D16A1DB3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BD199-97D4-982A-B7DB-1D490B9E4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Scribe</a:t>
            </a:r>
          </a:p>
          <a:p>
            <a:r>
              <a:rPr lang="en-US" dirty="0"/>
              <a:t>Shadowing</a:t>
            </a:r>
          </a:p>
          <a:p>
            <a:r>
              <a:rPr lang="en-US" dirty="0"/>
              <a:t>Volunteer</a:t>
            </a:r>
          </a:p>
        </p:txBody>
      </p:sp>
    </p:spTree>
    <p:extLst>
      <p:ext uri="{BB962C8B-B14F-4D97-AF65-F5344CB8AC3E}">
        <p14:creationId xmlns:p14="http://schemas.microsoft.com/office/powerpoint/2010/main" val="132593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F4C6BE-3917-AE01-A2E4-C86EF23E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FFFFFF"/>
                </a:solidFill>
              </a:rPr>
              <a:t>Blood &amp; Medical Research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CB33-DE68-4C5B-B513-D330414E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Components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F64C77F-C365-B409-B164-61E10AC5D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521771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6C557E-A82E-0115-2741-024D652F3E2F}"/>
              </a:ext>
            </a:extLst>
          </p:cNvPr>
          <p:cNvSpPr txBox="1"/>
          <p:nvPr/>
        </p:nvSpPr>
        <p:spPr>
          <a:xfrm>
            <a:off x="1903615" y="5137448"/>
            <a:ext cx="812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__Roboto_35b5f0"/>
              </a:rPr>
              <a:t>~45%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F98F6-F684-C351-7ED6-7E24C18B1D57}"/>
              </a:ext>
            </a:extLst>
          </p:cNvPr>
          <p:cNvSpPr txBox="1"/>
          <p:nvPr/>
        </p:nvSpPr>
        <p:spPr>
          <a:xfrm>
            <a:off x="4678899" y="5137448"/>
            <a:ext cx="610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__Roboto_35b5f0"/>
              </a:rPr>
              <a:t>~1%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1AC3F-3478-19B4-46CD-AC7225BED770}"/>
              </a:ext>
            </a:extLst>
          </p:cNvPr>
          <p:cNvSpPr txBox="1"/>
          <p:nvPr/>
        </p:nvSpPr>
        <p:spPr>
          <a:xfrm>
            <a:off x="7252547" y="5137448"/>
            <a:ext cx="610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__Roboto_35b5f0"/>
              </a:rPr>
              <a:t>~1%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80C75-371F-3D23-9C28-C7B67579222B}"/>
              </a:ext>
            </a:extLst>
          </p:cNvPr>
          <p:cNvSpPr txBox="1"/>
          <p:nvPr/>
        </p:nvSpPr>
        <p:spPr>
          <a:xfrm>
            <a:off x="9881232" y="5137448"/>
            <a:ext cx="92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__Roboto_35b5f0"/>
              </a:rPr>
              <a:t>~55%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93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6" name="Google Shape;1486;p32"/>
          <p:cNvGrpSpPr/>
          <p:nvPr/>
        </p:nvGrpSpPr>
        <p:grpSpPr>
          <a:xfrm>
            <a:off x="678041" y="1807906"/>
            <a:ext cx="2789369" cy="4078613"/>
            <a:chOff x="457200" y="1355930"/>
            <a:chExt cx="2092027" cy="3058960"/>
          </a:xfrm>
        </p:grpSpPr>
        <p:grpSp>
          <p:nvGrpSpPr>
            <p:cNvPr id="1487" name="Google Shape;1487;p32"/>
            <p:cNvGrpSpPr/>
            <p:nvPr/>
          </p:nvGrpSpPr>
          <p:grpSpPr>
            <a:xfrm>
              <a:off x="457200" y="1355930"/>
              <a:ext cx="2092027" cy="3058960"/>
              <a:chOff x="457200" y="1355930"/>
              <a:chExt cx="2092027" cy="3058960"/>
            </a:xfrm>
          </p:grpSpPr>
          <p:sp>
            <p:nvSpPr>
              <p:cNvPr id="1488" name="Google Shape;1488;p32"/>
              <p:cNvSpPr/>
              <p:nvPr/>
            </p:nvSpPr>
            <p:spPr>
              <a:xfrm>
                <a:off x="457200" y="3836714"/>
                <a:ext cx="2092027" cy="578176"/>
              </a:xfrm>
              <a:custGeom>
                <a:avLst/>
                <a:gdLst/>
                <a:ahLst/>
                <a:cxnLst/>
                <a:rect l="l" t="t" r="r" b="b"/>
                <a:pathLst>
                  <a:path w="11177" h="3089" extrusionOk="0">
                    <a:moveTo>
                      <a:pt x="1" y="0"/>
                    </a:moveTo>
                    <a:lnTo>
                      <a:pt x="1" y="3088"/>
                    </a:lnTo>
                    <a:lnTo>
                      <a:pt x="9536" y="3088"/>
                    </a:lnTo>
                    <a:lnTo>
                      <a:pt x="11177" y="1545"/>
                    </a:lnTo>
                    <a:lnTo>
                      <a:pt x="9536" y="0"/>
                    </a:ln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 rot="10800000">
                <a:off x="990895" y="1355930"/>
                <a:ext cx="779400" cy="7797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490" name="Google Shape;1490;p32"/>
              <p:cNvCxnSpPr>
                <a:stCxn id="1489" idx="0"/>
              </p:cNvCxnSpPr>
              <p:nvPr/>
            </p:nvCxnSpPr>
            <p:spPr>
              <a:xfrm>
                <a:off x="1380595" y="2135630"/>
                <a:ext cx="0" cy="43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491" name="Google Shape;1491;p32"/>
            <p:cNvSpPr txBox="1"/>
            <p:nvPr/>
          </p:nvSpPr>
          <p:spPr>
            <a:xfrm>
              <a:off x="1085936" y="1476380"/>
              <a:ext cx="589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b="1" kern="0">
                  <a:solidFill>
                    <a:srgbClr val="3F2DA5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3200" b="1" kern="0">
                <a:solidFill>
                  <a:srgbClr val="3F2DA5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492" name="Google Shape;1492;p32"/>
          <p:cNvGrpSpPr/>
          <p:nvPr/>
        </p:nvGrpSpPr>
        <p:grpSpPr>
          <a:xfrm>
            <a:off x="3337578" y="1807907"/>
            <a:ext cx="2789369" cy="4078613"/>
            <a:chOff x="2503183" y="1355930"/>
            <a:chExt cx="2092027" cy="3058960"/>
          </a:xfrm>
        </p:grpSpPr>
        <p:sp>
          <p:nvSpPr>
            <p:cNvPr id="1493" name="Google Shape;1493;p32"/>
            <p:cNvSpPr/>
            <p:nvPr/>
          </p:nvSpPr>
          <p:spPr>
            <a:xfrm rot="10800000">
              <a:off x="3107462" y="1355930"/>
              <a:ext cx="779400" cy="7797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2503183" y="3836714"/>
              <a:ext cx="2092027" cy="578176"/>
            </a:xfrm>
            <a:custGeom>
              <a:avLst/>
              <a:gdLst/>
              <a:ahLst/>
              <a:cxnLst/>
              <a:rect l="l" t="t" r="r" b="b"/>
              <a:pathLst>
                <a:path w="11177" h="3089" extrusionOk="0">
                  <a:moveTo>
                    <a:pt x="0" y="0"/>
                  </a:moveTo>
                  <a:lnTo>
                    <a:pt x="1641" y="1545"/>
                  </a:lnTo>
                  <a:lnTo>
                    <a:pt x="0" y="3088"/>
                  </a:lnTo>
                  <a:lnTo>
                    <a:pt x="9535" y="3088"/>
                  </a:lnTo>
                  <a:lnTo>
                    <a:pt x="11177" y="1545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 txBox="1"/>
            <p:nvPr/>
          </p:nvSpPr>
          <p:spPr>
            <a:xfrm>
              <a:off x="3202407" y="1476791"/>
              <a:ext cx="589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b="1" kern="0">
                  <a:solidFill>
                    <a:srgbClr val="6146D9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3200" b="1" kern="0">
                <a:solidFill>
                  <a:srgbClr val="6146D9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1496" name="Google Shape;1496;p32"/>
            <p:cNvCxnSpPr>
              <a:cxnSpLocks/>
              <a:stCxn id="1493" idx="0"/>
            </p:cNvCxnSpPr>
            <p:nvPr/>
          </p:nvCxnSpPr>
          <p:spPr>
            <a:xfrm>
              <a:off x="3497162" y="2135630"/>
              <a:ext cx="0" cy="431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97" name="Google Shape;1497;p32"/>
          <p:cNvGrpSpPr/>
          <p:nvPr/>
        </p:nvGrpSpPr>
        <p:grpSpPr>
          <a:xfrm>
            <a:off x="6065305" y="1807907"/>
            <a:ext cx="2789369" cy="4078613"/>
            <a:chOff x="4548978" y="1355930"/>
            <a:chExt cx="2092027" cy="3058960"/>
          </a:xfrm>
        </p:grpSpPr>
        <p:sp>
          <p:nvSpPr>
            <p:cNvPr id="1498" name="Google Shape;1498;p32"/>
            <p:cNvSpPr/>
            <p:nvPr/>
          </p:nvSpPr>
          <p:spPr>
            <a:xfrm>
              <a:off x="4548978" y="3836714"/>
              <a:ext cx="2092027" cy="578176"/>
            </a:xfrm>
            <a:custGeom>
              <a:avLst/>
              <a:gdLst/>
              <a:ahLst/>
              <a:cxnLst/>
              <a:rect l="l" t="t" r="r" b="b"/>
              <a:pathLst>
                <a:path w="11177" h="3089" extrusionOk="0">
                  <a:moveTo>
                    <a:pt x="0" y="0"/>
                  </a:moveTo>
                  <a:lnTo>
                    <a:pt x="1641" y="1545"/>
                  </a:lnTo>
                  <a:lnTo>
                    <a:pt x="0" y="3088"/>
                  </a:lnTo>
                  <a:lnTo>
                    <a:pt x="9536" y="3088"/>
                  </a:lnTo>
                  <a:lnTo>
                    <a:pt x="11176" y="1545"/>
                  </a:lnTo>
                  <a:lnTo>
                    <a:pt x="9536" y="0"/>
                  </a:ln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2"/>
            <p:cNvSpPr txBox="1"/>
            <p:nvPr/>
          </p:nvSpPr>
          <p:spPr>
            <a:xfrm>
              <a:off x="5324376" y="1476791"/>
              <a:ext cx="589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b="1" kern="0">
                  <a:solidFill>
                    <a:srgbClr val="77ADE6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3200" b="1" kern="0">
                <a:solidFill>
                  <a:srgbClr val="77ADE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 rot="10800000">
              <a:off x="5229431" y="1355930"/>
              <a:ext cx="779400" cy="7797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501" name="Google Shape;1501;p32"/>
            <p:cNvCxnSpPr>
              <a:stCxn id="1500" idx="0"/>
            </p:cNvCxnSpPr>
            <p:nvPr/>
          </p:nvCxnSpPr>
          <p:spPr>
            <a:xfrm>
              <a:off x="5619131" y="2135630"/>
              <a:ext cx="0" cy="4311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502" name="Google Shape;1502;p32"/>
          <p:cNvGrpSpPr/>
          <p:nvPr/>
        </p:nvGrpSpPr>
        <p:grpSpPr>
          <a:xfrm>
            <a:off x="8793033" y="1807907"/>
            <a:ext cx="2789369" cy="4078613"/>
            <a:chOff x="6594774" y="1355930"/>
            <a:chExt cx="2092027" cy="3058960"/>
          </a:xfrm>
        </p:grpSpPr>
        <p:sp>
          <p:nvSpPr>
            <p:cNvPr id="1503" name="Google Shape;1503;p32"/>
            <p:cNvSpPr/>
            <p:nvPr/>
          </p:nvSpPr>
          <p:spPr>
            <a:xfrm>
              <a:off x="6594774" y="3836714"/>
              <a:ext cx="2092027" cy="578176"/>
            </a:xfrm>
            <a:custGeom>
              <a:avLst/>
              <a:gdLst/>
              <a:ahLst/>
              <a:cxnLst/>
              <a:rect l="l" t="t" r="r" b="b"/>
              <a:pathLst>
                <a:path w="11177" h="3089" extrusionOk="0">
                  <a:moveTo>
                    <a:pt x="0" y="0"/>
                  </a:moveTo>
                  <a:lnTo>
                    <a:pt x="1641" y="1545"/>
                  </a:lnTo>
                  <a:lnTo>
                    <a:pt x="0" y="3088"/>
                  </a:lnTo>
                  <a:lnTo>
                    <a:pt x="11176" y="3088"/>
                  </a:lnTo>
                  <a:lnTo>
                    <a:pt x="11176" y="1545"/>
                  </a:lnTo>
                  <a:lnTo>
                    <a:pt x="11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2"/>
            <p:cNvSpPr txBox="1"/>
            <p:nvPr/>
          </p:nvSpPr>
          <p:spPr>
            <a:xfrm>
              <a:off x="7455059" y="1476791"/>
              <a:ext cx="589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b="1" kern="0">
                  <a:solidFill>
                    <a:srgbClr val="70C2DF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3200" b="1" kern="0">
                <a:solidFill>
                  <a:srgbClr val="70C2D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05" name="Google Shape;1505;p32"/>
            <p:cNvSpPr/>
            <p:nvPr/>
          </p:nvSpPr>
          <p:spPr>
            <a:xfrm rot="10800000">
              <a:off x="7360114" y="1355930"/>
              <a:ext cx="779400" cy="7797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506" name="Google Shape;1506;p32"/>
            <p:cNvCxnSpPr>
              <a:stCxn id="1505" idx="0"/>
            </p:cNvCxnSpPr>
            <p:nvPr/>
          </p:nvCxnSpPr>
          <p:spPr>
            <a:xfrm>
              <a:off x="7749814" y="2135630"/>
              <a:ext cx="0" cy="4311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sp>
        <p:nvSpPr>
          <p:cNvPr id="1507" name="Google Shape;150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>
                <a:solidFill>
                  <a:srgbClr val="000000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Agenda</a:t>
            </a:r>
            <a:endParaRPr sz="3200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8" name="Google Shape;1508;p32"/>
          <p:cNvSpPr txBox="1"/>
          <p:nvPr/>
        </p:nvSpPr>
        <p:spPr>
          <a:xfrm>
            <a:off x="974690" y="5271507"/>
            <a:ext cx="1915455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Research </a:t>
            </a:r>
            <a:endParaRPr sz="2133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13" name="Google Shape;1513;p32"/>
          <p:cNvSpPr txBox="1"/>
          <p:nvPr/>
        </p:nvSpPr>
        <p:spPr>
          <a:xfrm>
            <a:off x="3914843" y="5271507"/>
            <a:ext cx="1797722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133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14" name="Google Shape;1514;p32"/>
          <p:cNvSpPr txBox="1"/>
          <p:nvPr/>
        </p:nvSpPr>
        <p:spPr>
          <a:xfrm>
            <a:off x="6668170" y="5271468"/>
            <a:ext cx="15220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133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15" name="Google Shape;1515;p32"/>
          <p:cNvSpPr txBox="1"/>
          <p:nvPr/>
        </p:nvSpPr>
        <p:spPr>
          <a:xfrm>
            <a:off x="6698990" y="5231219"/>
            <a:ext cx="15220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Career Interests</a:t>
            </a:r>
            <a:endParaRPr sz="2133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Google Shape;1508;p32">
            <a:extLst>
              <a:ext uri="{FF2B5EF4-FFF2-40B4-BE49-F238E27FC236}">
                <a16:creationId xmlns:a16="http://schemas.microsoft.com/office/drawing/2014/main" id="{46A1295A-B11D-F66C-8A53-67264A54CFE6}"/>
              </a:ext>
            </a:extLst>
          </p:cNvPr>
          <p:cNvSpPr txBox="1"/>
          <p:nvPr/>
        </p:nvSpPr>
        <p:spPr>
          <a:xfrm>
            <a:off x="3572585" y="5250265"/>
            <a:ext cx="1915455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REUs </a:t>
            </a:r>
            <a:endParaRPr sz="2133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" name="Google Shape;1515;p32">
            <a:extLst>
              <a:ext uri="{FF2B5EF4-FFF2-40B4-BE49-F238E27FC236}">
                <a16:creationId xmlns:a16="http://schemas.microsoft.com/office/drawing/2014/main" id="{E43CA25A-DA68-3750-BF88-8C595C88C82D}"/>
              </a:ext>
            </a:extLst>
          </p:cNvPr>
          <p:cNvSpPr txBox="1"/>
          <p:nvPr/>
        </p:nvSpPr>
        <p:spPr>
          <a:xfrm>
            <a:off x="9395897" y="5231219"/>
            <a:ext cx="15220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Blood Research</a:t>
            </a:r>
            <a:endParaRPr sz="2133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omposition of blood include Plasma, Red blood cells, White blood cells and Platelets">
            <a:extLst>
              <a:ext uri="{FF2B5EF4-FFF2-40B4-BE49-F238E27FC236}">
                <a16:creationId xmlns:a16="http://schemas.microsoft.com/office/drawing/2014/main" id="{6A59AB4B-59A5-BD1F-326E-1ED9D32F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42988"/>
            <a:ext cx="83058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 composition of blood include Plasma, Red blood cells, White blood cells and Platelets">
            <a:extLst>
              <a:ext uri="{FF2B5EF4-FFF2-40B4-BE49-F238E27FC236}">
                <a16:creationId xmlns:a16="http://schemas.microsoft.com/office/drawing/2014/main" id="{C1AEF906-4D5F-C485-7534-6D7822AC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195388"/>
            <a:ext cx="83058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4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725A8-9EE6-4510-6782-EE8EE03F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637EF-8055-204D-0552-57F358E4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0" y="964276"/>
            <a:ext cx="11775035" cy="51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21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7E9D-3804-6E3F-3AD4-82FA04C0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RBC</a:t>
            </a:r>
            <a:r>
              <a:rPr lang="en-US" sz="4800" dirty="0"/>
              <a:t>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137C-3D6A-BAA9-8AF0-6BF99B59F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Biconcave disk with flattened center, 7.5 micro m</a:t>
            </a:r>
          </a:p>
          <a:p>
            <a:r>
              <a:rPr lang="en-US" dirty="0"/>
              <a:t>Production of RBCs controlled by a protein er erythropoietin</a:t>
            </a:r>
          </a:p>
          <a:p>
            <a:r>
              <a:rPr lang="en-US" dirty="0"/>
              <a:t>Produced in bone marrow, </a:t>
            </a:r>
          </a:p>
          <a:p>
            <a:r>
              <a:rPr lang="en-US" dirty="0"/>
              <a:t>9 days to develop, lifespan of 120 days</a:t>
            </a:r>
          </a:p>
          <a:p>
            <a:r>
              <a:rPr lang="en-US" dirty="0"/>
              <a:t>No nucleus and can change shape</a:t>
            </a:r>
          </a:p>
          <a:p>
            <a:r>
              <a:rPr lang="en-US" dirty="0"/>
              <a:t>Broken in the spleen</a:t>
            </a:r>
          </a:p>
          <a:p>
            <a:r>
              <a:rPr lang="en-US" dirty="0"/>
              <a:t>Where does the red color come from?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38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C3E9C-4C03-56C2-C598-66BAD0CC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EA18-D252-DBE3-2870-5EAEB4F9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WBCs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F479B-A289-9BE6-C485-F00D1EA8C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white, but colorless</a:t>
            </a:r>
          </a:p>
          <a:p>
            <a:r>
              <a:rPr lang="en-US" dirty="0"/>
              <a:t>Round and well defined membrane</a:t>
            </a:r>
          </a:p>
          <a:p>
            <a:r>
              <a:rPr lang="en-US" dirty="0"/>
              <a:t>Most common neutrophils</a:t>
            </a:r>
          </a:p>
          <a:p>
            <a:r>
              <a:rPr lang="en-US" dirty="0"/>
              <a:t>Lifespan &lt; 1 day</a:t>
            </a:r>
          </a:p>
          <a:p>
            <a:r>
              <a:rPr lang="en-US" dirty="0"/>
              <a:t>Lymphocytes: T-cells and B-cells </a:t>
            </a:r>
          </a:p>
          <a:p>
            <a:r>
              <a:rPr lang="en-US" dirty="0"/>
              <a:t>Broken in the spleen</a:t>
            </a:r>
          </a:p>
          <a:p>
            <a:r>
              <a:rPr lang="en-US" dirty="0"/>
              <a:t>Where does the red color come from?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0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C40D9-9781-5004-1B0E-10FF66709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801C-6125-1297-AEFD-FE32D595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RBC</a:t>
            </a:r>
            <a:r>
              <a:rPr lang="en-US" sz="4800" dirty="0"/>
              <a:t>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2E4F8-6A8C-4B64-A215-D280A407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Biconcave disk with flattened center, 7.5 micro m</a:t>
            </a:r>
          </a:p>
          <a:p>
            <a:r>
              <a:rPr lang="en-US" dirty="0"/>
              <a:t>Production of RBCs controlled by a protein er erythropoietin</a:t>
            </a:r>
          </a:p>
          <a:p>
            <a:r>
              <a:rPr lang="en-US" dirty="0"/>
              <a:t>Produced in bone marrow, </a:t>
            </a:r>
          </a:p>
          <a:p>
            <a:r>
              <a:rPr lang="en-US" dirty="0"/>
              <a:t>9 days to develop, lifespan of 120 days</a:t>
            </a:r>
          </a:p>
          <a:p>
            <a:r>
              <a:rPr lang="en-US" dirty="0"/>
              <a:t>No nucleus and can change shape</a:t>
            </a:r>
          </a:p>
          <a:p>
            <a:r>
              <a:rPr lang="en-US" dirty="0"/>
              <a:t>Broken in the spleen</a:t>
            </a:r>
          </a:p>
          <a:p>
            <a:r>
              <a:rPr lang="en-US" dirty="0"/>
              <a:t>Where does the red color come from?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8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ood Drive">
            <a:extLst>
              <a:ext uri="{FF2B5EF4-FFF2-40B4-BE49-F238E27FC236}">
                <a16:creationId xmlns:a16="http://schemas.microsoft.com/office/drawing/2014/main" id="{793389A3-F09F-D19A-D62C-EAA1DD317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-99511"/>
            <a:ext cx="22479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23084D-D0BE-FE0B-3B37-B3E4DC42E167}"/>
              </a:ext>
            </a:extLst>
          </p:cNvPr>
          <p:cNvSpPr txBox="1"/>
          <p:nvPr/>
        </p:nvSpPr>
        <p:spPr>
          <a:xfrm>
            <a:off x="445168" y="457200"/>
            <a:ext cx="590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Blood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FE03-C044-6F7A-3986-2BBA64F9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56" y="1527004"/>
            <a:ext cx="5692633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8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2750A-649F-634C-5131-C764B6A5F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A2A33B-3FC6-C8AB-53D4-3401DB2482E8}"/>
              </a:ext>
            </a:extLst>
          </p:cNvPr>
          <p:cNvSpPr txBox="1"/>
          <p:nvPr/>
        </p:nvSpPr>
        <p:spPr>
          <a:xfrm>
            <a:off x="445168" y="457200"/>
            <a:ext cx="590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Blood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ECE03-20C3-4AD2-D1AB-74F9E24C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475" y="1112319"/>
            <a:ext cx="496105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72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3DF0-3B6B-F19D-D0B3-D3AA2E4EF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ood Drive">
            <a:extLst>
              <a:ext uri="{FF2B5EF4-FFF2-40B4-BE49-F238E27FC236}">
                <a16:creationId xmlns:a16="http://schemas.microsoft.com/office/drawing/2014/main" id="{3DFA67AC-3AAD-3B75-2E00-FC8D21DA7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-99511"/>
            <a:ext cx="22479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D26068-7685-F6F3-90F6-60A57A9CDED0}"/>
              </a:ext>
            </a:extLst>
          </p:cNvPr>
          <p:cNvSpPr txBox="1"/>
          <p:nvPr/>
        </p:nvSpPr>
        <p:spPr>
          <a:xfrm>
            <a:off x="445168" y="457200"/>
            <a:ext cx="590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Blood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2DDB5-43E0-27C7-FB28-82EA64C85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235" y="1436197"/>
            <a:ext cx="5875529" cy="3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80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27CE8-6DEF-3858-3C5E-8FB68DB0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3D0F2E-3353-8F72-3F97-123473C4E1A3}"/>
              </a:ext>
            </a:extLst>
          </p:cNvPr>
          <p:cNvSpPr txBox="1"/>
          <p:nvPr/>
        </p:nvSpPr>
        <p:spPr>
          <a:xfrm>
            <a:off x="445168" y="457200"/>
            <a:ext cx="590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Blood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7C005-D857-35B5-BEA6-9CCAB7B99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38" y="1112319"/>
            <a:ext cx="5578323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62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8930-D02D-BDA6-862D-60FC12089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F1E-13C3-ADE3-4B44-2E08490E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27" y="2823952"/>
            <a:ext cx="10231816" cy="8491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determines your Exact</a:t>
            </a:r>
            <a:br>
              <a:rPr lang="en-US" dirty="0"/>
            </a:br>
            <a:r>
              <a:rPr lang="en-US" dirty="0"/>
              <a:t> Blood Type?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818A3-7E0D-1B0D-4B94-AB22154FFA1A}"/>
              </a:ext>
            </a:extLst>
          </p:cNvPr>
          <p:cNvSpPr txBox="1"/>
          <p:nvPr/>
        </p:nvSpPr>
        <p:spPr>
          <a:xfrm>
            <a:off x="1097881" y="1522986"/>
            <a:ext cx="9489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A9070-0981-5FBE-3098-09B3F9D5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2" y="3673099"/>
            <a:ext cx="1609950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6B5B-244A-1B1F-1EA3-3E0528915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1E90-4CC7-79E4-4A27-461E0B18D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378" y="1826278"/>
            <a:ext cx="9144000" cy="279806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Aharoni"/>
                <a:cs typeface="Aharoni"/>
              </a:rPr>
              <a:t>Research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84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od Drive">
            <a:extLst>
              <a:ext uri="{FF2B5EF4-FFF2-40B4-BE49-F238E27FC236}">
                <a16:creationId xmlns:a16="http://schemas.microsoft.com/office/drawing/2014/main" id="{7FE354ED-99AF-8BC7-AFA4-EE7E7BB3F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" y="377846"/>
            <a:ext cx="4487780" cy="515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56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F7070-D9F0-AFE3-6452-3E16B89EB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A33F60-1792-10A7-156E-D52ACCE18E3D}"/>
              </a:ext>
            </a:extLst>
          </p:cNvPr>
          <p:cNvSpPr txBox="1"/>
          <p:nvPr/>
        </p:nvSpPr>
        <p:spPr>
          <a:xfrm>
            <a:off x="1097881" y="1522986"/>
            <a:ext cx="9489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A861B-26DD-C051-FCED-944C51D0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94" y="426066"/>
            <a:ext cx="3292125" cy="5837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29723-21AE-3587-3389-1004CC4C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009" y="213033"/>
            <a:ext cx="3338459" cy="6050459"/>
          </a:xfrm>
          <a:prstGeom prst="rect">
            <a:avLst/>
          </a:prstGeom>
        </p:spPr>
      </p:pic>
      <p:pic>
        <p:nvPicPr>
          <p:cNvPr id="10" name="Picture 2" descr="Blood Drive">
            <a:extLst>
              <a:ext uri="{FF2B5EF4-FFF2-40B4-BE49-F238E27FC236}">
                <a16:creationId xmlns:a16="http://schemas.microsoft.com/office/drawing/2014/main" id="{A5898805-EBF0-FB5C-89F9-27BF3C60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-99511"/>
            <a:ext cx="22479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97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E7A8A-4480-D167-013C-79972FA9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439" y="0"/>
            <a:ext cx="380596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CC4F3-D801-A4B1-FDF5-61B7B998B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268" y="0"/>
            <a:ext cx="3926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2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EF10-E45D-ECAC-D945-C68F4EBD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 negative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32A4-43D9-3C42-7E28-721CFFD37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Rarest Blood Type</a:t>
            </a:r>
          </a:p>
        </p:txBody>
      </p:sp>
    </p:spTree>
    <p:extLst>
      <p:ext uri="{BB962C8B-B14F-4D97-AF65-F5344CB8AC3E}">
        <p14:creationId xmlns:p14="http://schemas.microsoft.com/office/powerpoint/2010/main" val="3808259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41388-C504-FA73-3038-2A90A4BEA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8C1C-176D-1EC6-00FC-44FC3608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42" y="3004426"/>
            <a:ext cx="10231816" cy="8491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IS OUR Blood Type Determined?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B6C57-8F3E-B687-21C1-1C2B6A7DAB80}"/>
              </a:ext>
            </a:extLst>
          </p:cNvPr>
          <p:cNvSpPr txBox="1"/>
          <p:nvPr/>
        </p:nvSpPr>
        <p:spPr>
          <a:xfrm>
            <a:off x="1097881" y="1522986"/>
            <a:ext cx="9489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1499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75E6C-8F00-FBAC-C461-D16B84D8F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976893-5FF4-8D49-7B08-B4F02941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30" y="268245"/>
            <a:ext cx="11060485" cy="43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05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26DD-E8F0-2E3F-9FFB-6930C519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DB9C3-D045-A8C5-B444-B243F0A30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6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83482" y="94901"/>
            <a:ext cx="7327476" cy="604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How to get involved in  research?</a:t>
            </a:r>
            <a:endParaRPr lang="en-US" sz="37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hape 1">
            <a:extLst>
              <a:ext uri="{FF2B5EF4-FFF2-40B4-BE49-F238E27FC236}">
                <a16:creationId xmlns:a16="http://schemas.microsoft.com/office/drawing/2014/main" id="{57EF4871-81C5-0173-6213-65170BC2B2B6}"/>
              </a:ext>
            </a:extLst>
          </p:cNvPr>
          <p:cNvSpPr/>
          <p:nvPr/>
        </p:nvSpPr>
        <p:spPr>
          <a:xfrm>
            <a:off x="893167" y="1508688"/>
            <a:ext cx="3054053" cy="169836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05EB0CA8-90F8-6259-A8EF-FACDCE27FF59}"/>
              </a:ext>
            </a:extLst>
          </p:cNvPr>
          <p:cNvSpPr/>
          <p:nvPr/>
        </p:nvSpPr>
        <p:spPr>
          <a:xfrm>
            <a:off x="1273442" y="218866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2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Universities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F839C386-8057-8BC0-63CA-AA83AAB67542}"/>
              </a:ext>
            </a:extLst>
          </p:cNvPr>
          <p:cNvSpPr/>
          <p:nvPr/>
        </p:nvSpPr>
        <p:spPr>
          <a:xfrm>
            <a:off x="5083175" y="1465548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41C90FD0-FF45-9D75-F47A-5931B2D0EAB8}"/>
              </a:ext>
            </a:extLst>
          </p:cNvPr>
          <p:cNvSpPr/>
          <p:nvPr/>
        </p:nvSpPr>
        <p:spPr>
          <a:xfrm>
            <a:off x="1067064" y="2099889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49C31B5C-60B2-00C6-30B2-5F211DE72924}"/>
              </a:ext>
            </a:extLst>
          </p:cNvPr>
          <p:cNvSpPr/>
          <p:nvPr/>
        </p:nvSpPr>
        <p:spPr>
          <a:xfrm>
            <a:off x="5074590" y="2164943"/>
            <a:ext cx="277058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State funded</a:t>
            </a:r>
          </a:p>
          <a:p>
            <a:pPr algn="ctr"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 Programs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B928B32C-F57A-D20B-817B-DF433756CAA4}"/>
              </a:ext>
            </a:extLst>
          </p:cNvPr>
          <p:cNvSpPr/>
          <p:nvPr/>
        </p:nvSpPr>
        <p:spPr>
          <a:xfrm>
            <a:off x="8668606" y="1465548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7066E7EE-F7F2-32A5-CF9C-6C9B13BB4997}"/>
              </a:ext>
            </a:extLst>
          </p:cNvPr>
          <p:cNvSpPr/>
          <p:nvPr/>
        </p:nvSpPr>
        <p:spPr>
          <a:xfrm>
            <a:off x="8936137" y="221023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Government sponsored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8DDD521B-9930-BDF9-B280-8B2E305024FC}"/>
              </a:ext>
            </a:extLst>
          </p:cNvPr>
          <p:cNvSpPr/>
          <p:nvPr/>
        </p:nvSpPr>
        <p:spPr>
          <a:xfrm>
            <a:off x="893167" y="3647943"/>
            <a:ext cx="3054053" cy="169836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EE68D172-26A4-FD67-A234-1AFCE714EFE9}"/>
              </a:ext>
            </a:extLst>
          </p:cNvPr>
          <p:cNvSpPr/>
          <p:nvPr/>
        </p:nvSpPr>
        <p:spPr>
          <a:xfrm>
            <a:off x="1367697" y="4327919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Private Research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4" name="Shape 5">
            <a:extLst>
              <a:ext uri="{FF2B5EF4-FFF2-40B4-BE49-F238E27FC236}">
                <a16:creationId xmlns:a16="http://schemas.microsoft.com/office/drawing/2014/main" id="{DAE37A73-5B27-A2A7-5D2D-B87AD750B601}"/>
              </a:ext>
            </a:extLst>
          </p:cNvPr>
          <p:cNvSpPr/>
          <p:nvPr/>
        </p:nvSpPr>
        <p:spPr>
          <a:xfrm>
            <a:off x="5083175" y="3604803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8A4E2649-E2FB-789E-C279-63BCF5D30C6D}"/>
              </a:ext>
            </a:extLst>
          </p:cNvPr>
          <p:cNvSpPr/>
          <p:nvPr/>
        </p:nvSpPr>
        <p:spPr>
          <a:xfrm>
            <a:off x="5556599" y="3972866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  Local Chapters </a:t>
            </a:r>
          </a:p>
          <a:p>
            <a:pPr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              &amp; </a:t>
            </a:r>
          </a:p>
          <a:p>
            <a:pPr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Health Science Clubs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D4B63AED-FD54-B1D0-E614-DE653B40FA3A}"/>
              </a:ext>
            </a:extLst>
          </p:cNvPr>
          <p:cNvSpPr/>
          <p:nvPr/>
        </p:nvSpPr>
        <p:spPr>
          <a:xfrm>
            <a:off x="5278537" y="4177196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5">
            <a:extLst>
              <a:ext uri="{FF2B5EF4-FFF2-40B4-BE49-F238E27FC236}">
                <a16:creationId xmlns:a16="http://schemas.microsoft.com/office/drawing/2014/main" id="{7CF1830B-10D5-5465-8550-F66913E47696}"/>
              </a:ext>
            </a:extLst>
          </p:cNvPr>
          <p:cNvSpPr/>
          <p:nvPr/>
        </p:nvSpPr>
        <p:spPr>
          <a:xfrm>
            <a:off x="8668606" y="3647551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13646959-E13E-D3C1-E898-0BF6B7F60E7A}"/>
              </a:ext>
            </a:extLst>
          </p:cNvPr>
          <p:cNvSpPr/>
          <p:nvPr/>
        </p:nvSpPr>
        <p:spPr>
          <a:xfrm>
            <a:off x="9014283" y="432791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Networking , Cold Emails,</a:t>
            </a:r>
          </a:p>
          <a:p>
            <a:pPr algn="ctr"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Volunteering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5977D3C2-6755-C89E-9E17-2E1885F20784}"/>
              </a:ext>
            </a:extLst>
          </p:cNvPr>
          <p:cNvSpPr/>
          <p:nvPr/>
        </p:nvSpPr>
        <p:spPr>
          <a:xfrm>
            <a:off x="5332166" y="2204814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 3">
            <a:extLst>
              <a:ext uri="{FF2B5EF4-FFF2-40B4-BE49-F238E27FC236}">
                <a16:creationId xmlns:a16="http://schemas.microsoft.com/office/drawing/2014/main" id="{F37F1E0F-58DD-1145-2DF0-0BBDECE7ECF6}"/>
              </a:ext>
            </a:extLst>
          </p:cNvPr>
          <p:cNvSpPr/>
          <p:nvPr/>
        </p:nvSpPr>
        <p:spPr>
          <a:xfrm>
            <a:off x="8863967" y="2121433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03048-EFDA-C2B4-493E-64A0489CC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151F-124C-FEF1-0B2C-97CCDBD0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74" y="261226"/>
            <a:ext cx="10231816" cy="849147"/>
          </a:xfrm>
        </p:spPr>
        <p:txBody>
          <a:bodyPr/>
          <a:lstStyle/>
          <a:p>
            <a:r>
              <a:rPr lang="en-US" dirty="0"/>
              <a:t>Where to Look?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F927B-D621-8931-5B3D-529720ACA4E6}"/>
              </a:ext>
            </a:extLst>
          </p:cNvPr>
          <p:cNvSpPr txBox="1"/>
          <p:nvPr/>
        </p:nvSpPr>
        <p:spPr>
          <a:xfrm>
            <a:off x="1097881" y="1522986"/>
            <a:ext cx="94899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High-school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City/County/State Funded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Professors/ Research Faculties at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Chapters/Programs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Hospitals, Healthcare facilities, Research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Mentors/Seniors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Image result for look gif binoculars">
            <a:extLst>
              <a:ext uri="{FF2B5EF4-FFF2-40B4-BE49-F238E27FC236}">
                <a16:creationId xmlns:a16="http://schemas.microsoft.com/office/drawing/2014/main" id="{447B76DF-249F-3BBB-306E-8D831559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75" y="90701"/>
            <a:ext cx="1892968" cy="1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9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3C8E4-F768-9F8C-549A-526DC24FB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2682E517-FCCC-D7F0-BA56-F224A739E47B}"/>
              </a:ext>
            </a:extLst>
          </p:cNvPr>
          <p:cNvSpPr/>
          <p:nvPr/>
        </p:nvSpPr>
        <p:spPr>
          <a:xfrm>
            <a:off x="283482" y="94901"/>
            <a:ext cx="7327476" cy="604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How to get involved in  research?</a:t>
            </a:r>
            <a:endParaRPr lang="en-US" sz="37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hape 1">
            <a:extLst>
              <a:ext uri="{FF2B5EF4-FFF2-40B4-BE49-F238E27FC236}">
                <a16:creationId xmlns:a16="http://schemas.microsoft.com/office/drawing/2014/main" id="{D7A1A1FF-DB5C-8306-0F72-1587E2FD39BE}"/>
              </a:ext>
            </a:extLst>
          </p:cNvPr>
          <p:cNvSpPr/>
          <p:nvPr/>
        </p:nvSpPr>
        <p:spPr>
          <a:xfrm>
            <a:off x="893167" y="1508688"/>
            <a:ext cx="3054053" cy="169836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2B4E6AF1-5807-7373-4A19-D79B12DD22C4}"/>
              </a:ext>
            </a:extLst>
          </p:cNvPr>
          <p:cNvSpPr/>
          <p:nvPr/>
        </p:nvSpPr>
        <p:spPr>
          <a:xfrm>
            <a:off x="1273442" y="218866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2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Universities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5765D466-3EAA-E9E4-47EB-B9412C78B577}"/>
              </a:ext>
            </a:extLst>
          </p:cNvPr>
          <p:cNvSpPr/>
          <p:nvPr/>
        </p:nvSpPr>
        <p:spPr>
          <a:xfrm>
            <a:off x="5083175" y="1465548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62328EA0-3A5B-52CA-8092-FEDBD50E8889}"/>
              </a:ext>
            </a:extLst>
          </p:cNvPr>
          <p:cNvSpPr/>
          <p:nvPr/>
        </p:nvSpPr>
        <p:spPr>
          <a:xfrm>
            <a:off x="1067064" y="2099889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350F5995-B62A-153F-95F4-D4262790B518}"/>
              </a:ext>
            </a:extLst>
          </p:cNvPr>
          <p:cNvSpPr/>
          <p:nvPr/>
        </p:nvSpPr>
        <p:spPr>
          <a:xfrm>
            <a:off x="5074590" y="2164943"/>
            <a:ext cx="277058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State funded</a:t>
            </a:r>
          </a:p>
          <a:p>
            <a:pPr algn="ctr"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 Programs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67793239-F9DD-1574-8FF4-C335BFE507D5}"/>
              </a:ext>
            </a:extLst>
          </p:cNvPr>
          <p:cNvSpPr/>
          <p:nvPr/>
        </p:nvSpPr>
        <p:spPr>
          <a:xfrm>
            <a:off x="8668606" y="1465548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F340D00F-4D6A-B8CD-FA7A-02F35D0AA28B}"/>
              </a:ext>
            </a:extLst>
          </p:cNvPr>
          <p:cNvSpPr/>
          <p:nvPr/>
        </p:nvSpPr>
        <p:spPr>
          <a:xfrm>
            <a:off x="8936137" y="221023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Government sponsored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C416F3FC-35E1-7E0D-92E8-D9B6AB9F3CDA}"/>
              </a:ext>
            </a:extLst>
          </p:cNvPr>
          <p:cNvSpPr/>
          <p:nvPr/>
        </p:nvSpPr>
        <p:spPr>
          <a:xfrm>
            <a:off x="893167" y="3647943"/>
            <a:ext cx="3054053" cy="169836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4418C946-85E7-81F0-FA69-A227E70BA0FE}"/>
              </a:ext>
            </a:extLst>
          </p:cNvPr>
          <p:cNvSpPr/>
          <p:nvPr/>
        </p:nvSpPr>
        <p:spPr>
          <a:xfrm>
            <a:off x="1367697" y="4327919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Private Research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4" name="Shape 5">
            <a:extLst>
              <a:ext uri="{FF2B5EF4-FFF2-40B4-BE49-F238E27FC236}">
                <a16:creationId xmlns:a16="http://schemas.microsoft.com/office/drawing/2014/main" id="{327DCEA3-7FA3-595A-C045-B1303C2512E0}"/>
              </a:ext>
            </a:extLst>
          </p:cNvPr>
          <p:cNvSpPr/>
          <p:nvPr/>
        </p:nvSpPr>
        <p:spPr>
          <a:xfrm>
            <a:off x="5083175" y="3604803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DD7880D0-1E93-EAA3-56EC-CB8F4DBC0591}"/>
              </a:ext>
            </a:extLst>
          </p:cNvPr>
          <p:cNvSpPr/>
          <p:nvPr/>
        </p:nvSpPr>
        <p:spPr>
          <a:xfrm>
            <a:off x="5556599" y="3972866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  Local Chapters </a:t>
            </a:r>
          </a:p>
          <a:p>
            <a:pPr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              &amp; </a:t>
            </a:r>
          </a:p>
          <a:p>
            <a:pPr defTabSz="761970">
              <a:lnSpc>
                <a:spcPts val="2292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Health Science Clubs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6F649D8C-A780-BF33-04F4-4F37458F82DB}"/>
              </a:ext>
            </a:extLst>
          </p:cNvPr>
          <p:cNvSpPr/>
          <p:nvPr/>
        </p:nvSpPr>
        <p:spPr>
          <a:xfrm>
            <a:off x="5278537" y="4177196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5">
            <a:extLst>
              <a:ext uri="{FF2B5EF4-FFF2-40B4-BE49-F238E27FC236}">
                <a16:creationId xmlns:a16="http://schemas.microsoft.com/office/drawing/2014/main" id="{22A13B2B-D720-EA84-FD9E-233AF91A5872}"/>
              </a:ext>
            </a:extLst>
          </p:cNvPr>
          <p:cNvSpPr/>
          <p:nvPr/>
        </p:nvSpPr>
        <p:spPr>
          <a:xfrm>
            <a:off x="8668606" y="3647551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7A5D6C33-7E98-5CFA-C5B1-3667F4C91B87}"/>
              </a:ext>
            </a:extLst>
          </p:cNvPr>
          <p:cNvSpPr/>
          <p:nvPr/>
        </p:nvSpPr>
        <p:spPr>
          <a:xfrm>
            <a:off x="9014283" y="432791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Networking , Cold Emails,</a:t>
            </a:r>
          </a:p>
          <a:p>
            <a:pPr algn="ctr"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Volunteering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6135D38B-AB20-59A1-25A2-718D657941A7}"/>
              </a:ext>
            </a:extLst>
          </p:cNvPr>
          <p:cNvSpPr/>
          <p:nvPr/>
        </p:nvSpPr>
        <p:spPr>
          <a:xfrm>
            <a:off x="5332166" y="2204814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 3">
            <a:extLst>
              <a:ext uri="{FF2B5EF4-FFF2-40B4-BE49-F238E27FC236}">
                <a16:creationId xmlns:a16="http://schemas.microsoft.com/office/drawing/2014/main" id="{04CE83B4-D1FA-84BD-93A9-92314843F4E4}"/>
              </a:ext>
            </a:extLst>
          </p:cNvPr>
          <p:cNvSpPr/>
          <p:nvPr/>
        </p:nvSpPr>
        <p:spPr>
          <a:xfrm>
            <a:off x="8863967" y="2121433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993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21C2-E47E-EB17-9817-646A9BCD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96" y="961384"/>
            <a:ext cx="11202362" cy="1609344"/>
          </a:xfrm>
        </p:spPr>
        <p:txBody>
          <a:bodyPr/>
          <a:lstStyle/>
          <a:p>
            <a:r>
              <a:rPr lang="en-US" dirty="0"/>
              <a:t>Research Experiences for undergrads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59F71B-ACD6-1C64-1CDF-2AF3A4A3C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099107" cy="9613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A86B0E-3C8E-7EB1-6CF7-EF1DEDB0FCFA}"/>
              </a:ext>
            </a:extLst>
          </p:cNvPr>
          <p:cNvSpPr txBox="1"/>
          <p:nvPr/>
        </p:nvSpPr>
        <p:spPr>
          <a:xfrm>
            <a:off x="1215189" y="2406316"/>
            <a:ext cx="102318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 </a:t>
            </a:r>
            <a:r>
              <a:rPr lang="en-US" sz="2000" i="1" dirty="0"/>
              <a:t>REU Site</a:t>
            </a:r>
            <a:r>
              <a:rPr lang="en-US" sz="2000" dirty="0"/>
              <a:t> typically involves a group of around 10 students who work on related research projects at a host institution based in the United States or sometimes at an international location. </a:t>
            </a:r>
          </a:p>
          <a:p>
            <a:endParaRPr lang="en-US" sz="2000" dirty="0"/>
          </a:p>
          <a:p>
            <a:r>
              <a:rPr lang="en-US" sz="2000" dirty="0"/>
              <a:t>At each REU Site, students work closely with faculty and other senior researchers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Conduct authentic research.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Receive mentoring.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Build their knowledge and research skills.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Learn about educational and career pathways in STEM.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75EE1-05C6-095B-F5B3-9B97F7DBAF7A}"/>
              </a:ext>
            </a:extLst>
          </p:cNvPr>
          <p:cNvSpPr txBox="1"/>
          <p:nvPr/>
        </p:nvSpPr>
        <p:spPr>
          <a:xfrm>
            <a:off x="2457449" y="5880689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Search REU Sites | NSF - National Science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6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D5A3A-E0F9-ACCF-4266-2E08DBBF3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6542-56F2-4654-1FF2-C2D4FC94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96" y="961384"/>
            <a:ext cx="11202362" cy="1609344"/>
          </a:xfrm>
        </p:spPr>
        <p:txBody>
          <a:bodyPr/>
          <a:lstStyle/>
          <a:p>
            <a:r>
              <a:rPr lang="en-US" dirty="0"/>
              <a:t>Pathways to Science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C6D73-D382-A0BC-1AD8-16B4C006043B}"/>
              </a:ext>
            </a:extLst>
          </p:cNvPr>
          <p:cNvSpPr txBox="1"/>
          <p:nvPr/>
        </p:nvSpPr>
        <p:spPr>
          <a:xfrm>
            <a:off x="1215189" y="2406316"/>
            <a:ext cx="10231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mission of the Institute for Broadening Participation is to increase diversity in the Science, Technology, Engineering and Mathematics (STEM) workforce</a:t>
            </a:r>
          </a:p>
          <a:p>
            <a:endParaRPr lang="en-US" dirty="0"/>
          </a:p>
          <a:p>
            <a:r>
              <a:rPr lang="en-US" dirty="0"/>
              <a:t>Since 2003, IBP has connected underrepresented students with STEM funding and research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C8EE-57DE-D9B2-FC26-02E2A96A99A4}"/>
              </a:ext>
            </a:extLst>
          </p:cNvPr>
          <p:cNvSpPr txBox="1"/>
          <p:nvPr/>
        </p:nvSpPr>
        <p:spPr>
          <a:xfrm>
            <a:off x="2457449" y="5880689"/>
            <a:ext cx="7685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STEM Internships, Camps &amp; Funding Opportunities (K-12 level)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91A0E-9B11-1ECB-8477-D93EAC4D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925" y="118671"/>
            <a:ext cx="573073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176E-E650-EB22-245E-432EB55A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 Finder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882E7-BEE9-BFAD-99A5-CF73B08A8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resource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da-DK" dirty="0">
                <a:hlinkClick r:id="rId2"/>
              </a:rPr>
              <a:t>REU Finder - Resources For STEM Undergrads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79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19DC71CB78142B17D73748BA19D02" ma:contentTypeVersion="5" ma:contentTypeDescription="Create a new document." ma:contentTypeScope="" ma:versionID="b5f4bd3f208f5acce3db05e327dc42b9">
  <xsd:schema xmlns:xsd="http://www.w3.org/2001/XMLSchema" xmlns:xs="http://www.w3.org/2001/XMLSchema" xmlns:p="http://schemas.microsoft.com/office/2006/metadata/properties" xmlns:ns2="63100cb2-e765-4ca3-9e76-d9d6fe143db6" targetNamespace="http://schemas.microsoft.com/office/2006/metadata/properties" ma:root="true" ma:fieldsID="e3204874f9a31d81920980f605117804" ns2:_="">
    <xsd:import namespace="63100cb2-e765-4ca3-9e76-d9d6fe143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00cb2-e765-4ca3-9e76-d9d6fe143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F38FA8-8FBD-4CD8-B930-555B23C1097E}">
  <ds:schemaRefs>
    <ds:schemaRef ds:uri="63100cb2-e765-4ca3-9e76-d9d6fe143d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581A2B-4998-4987-BF32-C1D9F0B06E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30C1CB-6463-453E-86CC-0880E7D9926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2203</TotalTime>
  <Words>791</Words>
  <Application>Microsoft Office PowerPoint</Application>
  <PresentationFormat>Widescreen</PresentationFormat>
  <Paragraphs>195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__Roboto_35b5f0</vt:lpstr>
      <vt:lpstr>Aharoni</vt:lpstr>
      <vt:lpstr>Aptos</vt:lpstr>
      <vt:lpstr>Arial</vt:lpstr>
      <vt:lpstr>Calibri</vt:lpstr>
      <vt:lpstr>Fira Sans</vt:lpstr>
      <vt:lpstr>Fira Sans Extra Condensed</vt:lpstr>
      <vt:lpstr>Footlight MT Light</vt:lpstr>
      <vt:lpstr>Open Sans</vt:lpstr>
      <vt:lpstr>Rockwell</vt:lpstr>
      <vt:lpstr>Rockwell Condensed</vt:lpstr>
      <vt:lpstr>Rockwell Extra Bold</vt:lpstr>
      <vt:lpstr>Unbounded Bold</vt:lpstr>
      <vt:lpstr>Wingdings</vt:lpstr>
      <vt:lpstr>Wood Type</vt:lpstr>
      <vt:lpstr>PowerPoint Presentation</vt:lpstr>
      <vt:lpstr>Agenda</vt:lpstr>
      <vt:lpstr>Research programs</vt:lpstr>
      <vt:lpstr>PowerPoint Presentation</vt:lpstr>
      <vt:lpstr>Where to Look?</vt:lpstr>
      <vt:lpstr>PowerPoint Presentation</vt:lpstr>
      <vt:lpstr>Research Experiences for undergrads </vt:lpstr>
      <vt:lpstr>Pathways to Science</vt:lpstr>
      <vt:lpstr>REU Finder</vt:lpstr>
      <vt:lpstr>Nursing</vt:lpstr>
      <vt:lpstr>PowerPoint Presentation</vt:lpstr>
      <vt:lpstr>PowerPoint Presentation</vt:lpstr>
      <vt:lpstr>Criminal Justice &amp; Forensics</vt:lpstr>
      <vt:lpstr>PowerPoint Presentation</vt:lpstr>
      <vt:lpstr>Med School</vt:lpstr>
      <vt:lpstr>PowerPoint Presentation</vt:lpstr>
      <vt:lpstr>Other Opportunities</vt:lpstr>
      <vt:lpstr>Blood &amp; Medical Research</vt:lpstr>
      <vt:lpstr>Components </vt:lpstr>
      <vt:lpstr>PowerPoint Presentation</vt:lpstr>
      <vt:lpstr>PowerPoint Presentation</vt:lpstr>
      <vt:lpstr>RBCs</vt:lpstr>
      <vt:lpstr>WBCs</vt:lpstr>
      <vt:lpstr>RBCs</vt:lpstr>
      <vt:lpstr>PowerPoint Presentation</vt:lpstr>
      <vt:lpstr>PowerPoint Presentation</vt:lpstr>
      <vt:lpstr>PowerPoint Presentation</vt:lpstr>
      <vt:lpstr>PowerPoint Presentation</vt:lpstr>
      <vt:lpstr>What determines your Exact  Blood Type? </vt:lpstr>
      <vt:lpstr>PowerPoint Presentation</vt:lpstr>
      <vt:lpstr>PowerPoint Presentation</vt:lpstr>
      <vt:lpstr>PowerPoint Presentation</vt:lpstr>
      <vt:lpstr>O negative </vt:lpstr>
      <vt:lpstr>How IS OUR Blood Type Determined?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Uzumaki ap</dc:creator>
  <cp:lastModifiedBy>Pokhrel, Apar</cp:lastModifiedBy>
  <cp:revision>219</cp:revision>
  <dcterms:created xsi:type="dcterms:W3CDTF">2021-02-08T16:02:51Z</dcterms:created>
  <dcterms:modified xsi:type="dcterms:W3CDTF">2025-06-12T19:44:25Z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0x01010074819DC71CB78142B17D73748BA19D02</vt:lpwstr>
  </property>
</Properties>
</file>