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4"/>
    <p:sldMasterId id="2147484050" r:id="rId5"/>
  </p:sldMasterIdLst>
  <p:notesMasterIdLst>
    <p:notesMasterId r:id="rId35"/>
  </p:notesMasterIdLst>
  <p:sldIdLst>
    <p:sldId id="256" r:id="rId6"/>
    <p:sldId id="305" r:id="rId7"/>
    <p:sldId id="317" r:id="rId8"/>
    <p:sldId id="312" r:id="rId9"/>
    <p:sldId id="314" r:id="rId10"/>
    <p:sldId id="316" r:id="rId11"/>
    <p:sldId id="262" r:id="rId12"/>
    <p:sldId id="261" r:id="rId13"/>
    <p:sldId id="309" r:id="rId14"/>
    <p:sldId id="318" r:id="rId15"/>
    <p:sldId id="326" r:id="rId16"/>
    <p:sldId id="327" r:id="rId17"/>
    <p:sldId id="321" r:id="rId18"/>
    <p:sldId id="320" r:id="rId19"/>
    <p:sldId id="319" r:id="rId20"/>
    <p:sldId id="322" r:id="rId21"/>
    <p:sldId id="323" r:id="rId22"/>
    <p:sldId id="325" r:id="rId23"/>
    <p:sldId id="328" r:id="rId24"/>
    <p:sldId id="329" r:id="rId25"/>
    <p:sldId id="258" r:id="rId26"/>
    <p:sldId id="259" r:id="rId27"/>
    <p:sldId id="260" r:id="rId28"/>
    <p:sldId id="330" r:id="rId29"/>
    <p:sldId id="331" r:id="rId30"/>
    <p:sldId id="332" r:id="rId31"/>
    <p:sldId id="263" r:id="rId32"/>
    <p:sldId id="264" r:id="rId33"/>
    <p:sldId id="33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E0E"/>
    <a:srgbClr val="F47B4A"/>
    <a:srgbClr val="1E8269"/>
    <a:srgbClr val="17ACB5"/>
    <a:srgbClr val="000000"/>
    <a:srgbClr val="FF6B7F"/>
    <a:srgbClr val="80C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1E20B-DE44-464A-B62E-F3676F5FCD2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8C40-4039-48D7-A9F4-9F2703446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E3069-BC79-1E2F-BEE9-DBE6C09C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E62DEC-96A8-EB71-1E25-80BA5C88B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E14C32-A971-8F56-EB0C-469148923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38E9D-C574-3A40-9324-BA56CA744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25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067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7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2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353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61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375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723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6590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1395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907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0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5740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6/19/2025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8069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2681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1665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035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107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535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912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565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26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F9AFA87-1417-4992-ABD9-27C3BC8CC883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22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675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3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9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6/19/2025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5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sz="100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2014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sz="100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0082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methodology/peer-review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journalforkids.org/scientific-field/health-and-medicine/?sf_paged=2" TargetMode="Externa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science.com/15-open-healthcare-datasets-2024-updat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1051560" y="942975"/>
            <a:ext cx="9966960" cy="3525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9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Vaccine Development, Drug Discovery, CRISPR, Genomics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4"/>
          <p:cNvSpPr/>
          <p:nvPr/>
        </p:nvSpPr>
        <p:spPr>
          <a:xfrm>
            <a:off x="5233492" y="4782642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EBF08-0F74-D503-23DA-2280F4AF5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4ADB62A-29CA-5AE7-BD69-F7BB7C20B3A3}"/>
              </a:ext>
            </a:extLst>
          </p:cNvPr>
          <p:cNvSpPr txBox="1"/>
          <p:nvPr/>
        </p:nvSpPr>
        <p:spPr>
          <a:xfrm>
            <a:off x="314632" y="285135"/>
            <a:ext cx="11562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Title</a:t>
            </a:r>
          </a:p>
          <a:p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0DCDE-4357-0FEB-68C6-1A8487050A15}"/>
              </a:ext>
            </a:extLst>
          </p:cNvPr>
          <p:cNvSpPr txBox="1"/>
          <p:nvPr/>
        </p:nvSpPr>
        <p:spPr>
          <a:xfrm>
            <a:off x="639097" y="1362353"/>
            <a:ext cx="10766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Peer reviewed research articles related to health, medicine, and 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Written by doctors, researchers, health professionals to share </a:t>
            </a:r>
            <a:r>
              <a:rPr lang="en-US" sz="2400" b="1" dirty="0"/>
              <a:t>new findings, clinical trials, and case studies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Journals are owned by medical societies and other health-focused organizations.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Access is commonly </a:t>
            </a:r>
            <a:r>
              <a:rPr lang="en-US" sz="2400" b="1" dirty="0"/>
              <a:t>Open Access</a:t>
            </a:r>
            <a:r>
              <a:rPr lang="en-US" sz="2400" dirty="0"/>
              <a:t>, and sometimes </a:t>
            </a:r>
            <a:r>
              <a:rPr lang="en-US" sz="2400" b="1" dirty="0"/>
              <a:t>Subscription </a:t>
            </a:r>
            <a:r>
              <a:rPr lang="en-US" sz="2400" dirty="0"/>
              <a:t>based</a:t>
            </a:r>
            <a:br>
              <a:rPr lang="en-US" sz="2400" dirty="0"/>
            </a:br>
            <a:endParaRPr lang="en-US" sz="2400" dirty="0"/>
          </a:p>
          <a:p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991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68A8D-FE3A-2C0F-3798-39ABC549A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E0EED39-00FC-A3B0-2953-6579BF4B8C7A}"/>
              </a:ext>
            </a:extLst>
          </p:cNvPr>
          <p:cNvSpPr txBox="1"/>
          <p:nvPr/>
        </p:nvSpPr>
        <p:spPr>
          <a:xfrm>
            <a:off x="314632" y="285135"/>
            <a:ext cx="11562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Common Medical Journals</a:t>
            </a: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10FE6A-D041-0A1F-44E3-58BC3CEF2C81}"/>
              </a:ext>
            </a:extLst>
          </p:cNvPr>
          <p:cNvSpPr txBox="1"/>
          <p:nvPr/>
        </p:nvSpPr>
        <p:spPr>
          <a:xfrm>
            <a:off x="639097" y="1362353"/>
            <a:ext cx="10766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Lancet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New England Journal of Medicine (NEJM)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Journal of the American Medical Association (JAMA)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British Medical Journal (BMJ)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World Medical Journal (WMJ)</a:t>
            </a:r>
          </a:p>
          <a:p>
            <a:endParaRPr lang="en-US" sz="3200" dirty="0"/>
          </a:p>
          <a:p>
            <a:r>
              <a:rPr lang="en-US" sz="3200" dirty="0"/>
              <a:t>	And so much more……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913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18FA3-3FFC-B178-7BE5-B42E2D345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50FAFE-AAE8-172B-DF15-EB805BCCA250}"/>
              </a:ext>
            </a:extLst>
          </p:cNvPr>
          <p:cNvSpPr txBox="1"/>
          <p:nvPr/>
        </p:nvSpPr>
        <p:spPr>
          <a:xfrm>
            <a:off x="314632" y="285135"/>
            <a:ext cx="1156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PubMed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C79E7-4460-7B02-BF5C-A184B3F9F212}"/>
              </a:ext>
            </a:extLst>
          </p:cNvPr>
          <p:cNvSpPr txBox="1"/>
          <p:nvPr/>
        </p:nvSpPr>
        <p:spPr>
          <a:xfrm>
            <a:off x="529389" y="2229318"/>
            <a:ext cx="11347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PubMed® comprises more than 38 million citations for biomedical literature from MEDLINE, life science journals, and online books.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Citations may include links to full text content from PubMed Central and publisher web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5A07C-7089-5BF6-B47C-CA4F78CEB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90" y="169816"/>
            <a:ext cx="4922947" cy="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7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80" name="Oval 3079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Oval 3080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4" name="Picture 2" descr="Effective Peer Reviews in 3 Easy Steps - Improving Your Writing">
            <a:extLst>
              <a:ext uri="{FF2B5EF4-FFF2-40B4-BE49-F238E27FC236}">
                <a16:creationId xmlns:a16="http://schemas.microsoft.com/office/drawing/2014/main" id="{9D6A8421-92A9-C7EA-A070-B07DBDAB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4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1E872-295C-2F55-7D48-AF8A5BB41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E983E-BCBC-7B75-207A-3AF2AFE57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714375"/>
            <a:ext cx="11944350" cy="5429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92F26-60A6-3F6D-6CE8-52A38176AD40}"/>
              </a:ext>
            </a:extLst>
          </p:cNvPr>
          <p:cNvSpPr txBox="1"/>
          <p:nvPr/>
        </p:nvSpPr>
        <p:spPr>
          <a:xfrm>
            <a:off x="4074695" y="6312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What Is Peer Review? | Types &amp;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5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3B8BD-E3B1-2DB9-AED0-CB633D8B5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119FC2A-A4CF-D454-7845-12D7B4C7C3C9}"/>
              </a:ext>
            </a:extLst>
          </p:cNvPr>
          <p:cNvSpPr txBox="1"/>
          <p:nvPr/>
        </p:nvSpPr>
        <p:spPr>
          <a:xfrm>
            <a:off x="314632" y="285135"/>
            <a:ext cx="11562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Peer Review</a:t>
            </a: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F8922-0409-5A1A-A3A0-5121822BDFB3}"/>
              </a:ext>
            </a:extLst>
          </p:cNvPr>
          <p:cNvSpPr txBox="1"/>
          <p:nvPr/>
        </p:nvSpPr>
        <p:spPr>
          <a:xfrm>
            <a:off x="639097" y="1362353"/>
            <a:ext cx="10766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Using strict criteria, a panel of reviewers in the same subject area decides whether to accept each submission for publication.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Peer-reviewed articles are considered a highly </a:t>
            </a:r>
            <a:r>
              <a:rPr lang="en-US" sz="2400" b="1" dirty="0"/>
              <a:t>credible source 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Journals are owned by medical societies and other health-focused organizations.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Access is commonly </a:t>
            </a:r>
            <a:r>
              <a:rPr lang="en-US" sz="2400" b="1" dirty="0"/>
              <a:t>Open Access</a:t>
            </a:r>
            <a:r>
              <a:rPr lang="en-US" sz="2400" dirty="0"/>
              <a:t>, and sometimes </a:t>
            </a:r>
            <a:r>
              <a:rPr lang="en-US" sz="2400" b="1" dirty="0"/>
              <a:t>Subscription </a:t>
            </a:r>
            <a:r>
              <a:rPr lang="en-US" sz="2400" dirty="0"/>
              <a:t>based</a:t>
            </a:r>
            <a:br>
              <a:rPr lang="en-US" sz="2400" dirty="0"/>
            </a:br>
            <a:endParaRPr lang="en-US" sz="2400" dirty="0"/>
          </a:p>
          <a:p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096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C9664EF-0D74-4781-B4B4-646A93B5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4C0CC2-F056-47AD-A361-F33F5EE9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D560C9F-7A8F-4FBA-BD3A-EB75B62E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CCD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og sitting on a rug with toys&#10;&#10;AI-generated content may be incorrect.">
            <a:extLst>
              <a:ext uri="{FF2B5EF4-FFF2-40B4-BE49-F238E27FC236}">
                <a16:creationId xmlns:a16="http://schemas.microsoft.com/office/drawing/2014/main" id="{E2ECECF0-F65F-8CC9-F584-E04CD8C6AD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49" y="801792"/>
            <a:ext cx="6999109" cy="5249332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2B4F9BA-5342-3D8D-730B-CE31F4AF2D5C}"/>
              </a:ext>
            </a:extLst>
          </p:cNvPr>
          <p:cNvSpPr/>
          <p:nvPr/>
        </p:nvSpPr>
        <p:spPr>
          <a:xfrm>
            <a:off x="5240594" y="1150374"/>
            <a:ext cx="314632" cy="186813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5747015-F94D-23E6-AD18-2B8904F021F7}"/>
              </a:ext>
            </a:extLst>
          </p:cNvPr>
          <p:cNvSpPr/>
          <p:nvPr/>
        </p:nvSpPr>
        <p:spPr>
          <a:xfrm>
            <a:off x="6950889" y="4590112"/>
            <a:ext cx="314632" cy="186813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2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E9055-184C-ABEF-3A13-D5B7B525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2877A1-053E-E83B-EC5E-3E51F2B55914}"/>
              </a:ext>
            </a:extLst>
          </p:cNvPr>
          <p:cNvSpPr txBox="1"/>
          <p:nvPr/>
        </p:nvSpPr>
        <p:spPr>
          <a:xfrm>
            <a:off x="4074695" y="6312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9F6A7-8918-6C63-DAAF-29F0C43C3E2F}"/>
              </a:ext>
            </a:extLst>
          </p:cNvPr>
          <p:cNvSpPr txBox="1"/>
          <p:nvPr/>
        </p:nvSpPr>
        <p:spPr>
          <a:xfrm>
            <a:off x="930442" y="1225744"/>
            <a:ext cx="821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Zeno has a theory: “Lambchop is  the most fun toy of all”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7D60B3-EDCE-8C1C-F1A5-91225D88D8DA}"/>
              </a:ext>
            </a:extLst>
          </p:cNvPr>
          <p:cNvSpPr txBox="1"/>
          <p:nvPr/>
        </p:nvSpPr>
        <p:spPr>
          <a:xfrm>
            <a:off x="930442" y="2463749"/>
            <a:ext cx="975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writes a paper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“The Squeak Effect: Why Lambchop Is The Best”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8CD70-DE05-B923-2C2F-13EE680205C2}"/>
              </a:ext>
            </a:extLst>
          </p:cNvPr>
          <p:cNvSpPr txBox="1"/>
          <p:nvPr/>
        </p:nvSpPr>
        <p:spPr>
          <a:xfrm>
            <a:off x="930442" y="3932586"/>
            <a:ext cx="975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submits his paper 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Journal of Canine Fun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9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AFA2F-9A84-5C88-63B2-2A40FA083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me Creator - Funny Peer review Meme Generator at MemeCreator.org!">
            <a:extLst>
              <a:ext uri="{FF2B5EF4-FFF2-40B4-BE49-F238E27FC236}">
                <a16:creationId xmlns:a16="http://schemas.microsoft.com/office/drawing/2014/main" id="{8BA9CF46-705A-2C21-958B-21D15C3E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85" y="0"/>
            <a:ext cx="2854815" cy="21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2CD38D-0188-D1D5-7F63-98692FBC09AC}"/>
              </a:ext>
            </a:extLst>
          </p:cNvPr>
          <p:cNvSpPr txBox="1"/>
          <p:nvPr/>
        </p:nvSpPr>
        <p:spPr>
          <a:xfrm>
            <a:off x="705852" y="1462102"/>
            <a:ext cx="975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Three other peer reviewers read his paper: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1ACC24-B96C-D7B0-9B7E-81CDEAC8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2" y="3022737"/>
            <a:ext cx="1132572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🐕 Mochi: “You didn’t explain how you measured tail wags. Can you add that?”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🐩 Simba: “Did you try toys in different orders? Maybe the first toy always gets  		        more attention.”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🐕‍🦺 Chevy: “You only tested bigger plush toys. What about smaller ones?”</a:t>
            </a:r>
          </a:p>
        </p:txBody>
      </p:sp>
    </p:spTree>
    <p:extLst>
      <p:ext uri="{BB962C8B-B14F-4D97-AF65-F5344CB8AC3E}">
        <p14:creationId xmlns:p14="http://schemas.microsoft.com/office/powerpoint/2010/main" val="17607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810FE-7A39-C803-77D6-CC1F6B926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F702A-B172-9121-7363-5F7AF469B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en-US" sz="7200" dirty="0">
                <a:latin typeface="Aharoni"/>
                <a:cs typeface="Aharoni"/>
              </a:rPr>
              <a:t>Parts of research paper</a:t>
            </a:r>
            <a:endParaRPr lang="en-US" sz="7200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D87DDE82-75B4-5142-8737-9D695CFB97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54" r="-1" b="12247"/>
          <a:stretch>
            <a:fillRect/>
          </a:stretch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C6D2C5-E927-C824-1DC5-5FB2FFA6B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EBA2-C85B-AC44-0920-7BF993B0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22" y="1407468"/>
            <a:ext cx="5250030" cy="13451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Aharoni"/>
              </a:rPr>
              <a:t>Genetic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98C7-8E17-4B9E-11EE-1A77A110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266" y="3279027"/>
            <a:ext cx="10053941" cy="2610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are some common genetic disorders that you have heard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25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3002" y="393672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Title</a:t>
            </a:r>
            <a:endParaRPr lang="en-US" sz="3708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73002" y="1543092"/>
            <a:ext cx="3496965" cy="1404243"/>
          </a:xfrm>
          <a:prstGeom prst="roundRect">
            <a:avLst>
              <a:gd name="adj" fmla="val 12115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2"/>
          <p:cNvSpPr/>
          <p:nvPr/>
        </p:nvSpPr>
        <p:spPr>
          <a:xfrm>
            <a:off x="768364" y="173845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Paper Identity</a:t>
            </a:r>
            <a:endParaRPr lang="en-US" sz="18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3"/>
          <p:cNvSpPr/>
          <p:nvPr/>
        </p:nvSpPr>
        <p:spPr>
          <a:xfrm>
            <a:off x="768363" y="2147136"/>
            <a:ext cx="310624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The name of your paper and a "running head" appear here.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920629" y="3429000"/>
            <a:ext cx="3496965" cy="1404243"/>
          </a:xfrm>
          <a:prstGeom prst="roundRect">
            <a:avLst>
              <a:gd name="adj" fmla="val 12115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6115991" y="3624362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Authorship</a:t>
            </a:r>
            <a:endParaRPr lang="en-US" sz="18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6115991" y="4033044"/>
            <a:ext cx="310624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Lists all authors and their institutional affiliations.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492" y="1875731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Abstract</a:t>
            </a:r>
            <a:endParaRPr lang="en-US" sz="3708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233492" y="2749847"/>
            <a:ext cx="425252" cy="425252"/>
          </a:xfrm>
          <a:prstGeom prst="roundRect">
            <a:avLst>
              <a:gd name="adj" fmla="val 40005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384" y="2785269"/>
            <a:ext cx="283468" cy="35440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847755" y="2814737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Concise Overview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3"/>
          <p:cNvSpPr/>
          <p:nvPr/>
        </p:nvSpPr>
        <p:spPr>
          <a:xfrm>
            <a:off x="5847755" y="3223419"/>
            <a:ext cx="241617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One-paragraph summary of the entire study.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4"/>
          <p:cNvSpPr/>
          <p:nvPr/>
        </p:nvSpPr>
        <p:spPr>
          <a:xfrm>
            <a:off x="8500169" y="2749847"/>
            <a:ext cx="425252" cy="425252"/>
          </a:xfrm>
          <a:prstGeom prst="roundRect">
            <a:avLst>
              <a:gd name="adj" fmla="val 40005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1062" y="2785269"/>
            <a:ext cx="283468" cy="35440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114433" y="2814737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Brief Length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114433" y="3223419"/>
            <a:ext cx="241617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Typically no more than 250 words.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7"/>
          <p:cNvSpPr/>
          <p:nvPr/>
        </p:nvSpPr>
        <p:spPr>
          <a:xfrm>
            <a:off x="5233492" y="4206280"/>
            <a:ext cx="425252" cy="425252"/>
          </a:xfrm>
          <a:prstGeom prst="roundRect">
            <a:avLst>
              <a:gd name="adj" fmla="val 40005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384" y="4241701"/>
            <a:ext cx="283468" cy="35440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847755" y="4271169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Complete Picture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9"/>
          <p:cNvSpPr/>
          <p:nvPr/>
        </p:nvSpPr>
        <p:spPr>
          <a:xfrm>
            <a:off x="5847756" y="4679851"/>
            <a:ext cx="568275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Provides a snapshot of the research </a:t>
            </a:r>
          </a:p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purpose and findings.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1492" y="723801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Introduction</a:t>
            </a:r>
            <a:endParaRPr lang="en-US" sz="3708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2" y="1597918"/>
            <a:ext cx="945058" cy="11340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90019" y="1786930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Topic Presentation</a:t>
            </a:r>
            <a:endParaRPr lang="en-US" sz="18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2"/>
          <p:cNvSpPr/>
          <p:nvPr/>
        </p:nvSpPr>
        <p:spPr>
          <a:xfrm>
            <a:off x="1890019" y="2195612"/>
            <a:ext cx="5068491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Describes the subject under investigation.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2" y="2731988"/>
            <a:ext cx="945058" cy="113407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90019" y="2921000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Literature Review</a:t>
            </a:r>
            <a:endParaRPr lang="en-US" sz="18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4"/>
          <p:cNvSpPr/>
          <p:nvPr/>
        </p:nvSpPr>
        <p:spPr>
          <a:xfrm>
            <a:off x="1890019" y="3329682"/>
            <a:ext cx="5068491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Summarizes relevant prior research.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92" y="3866058"/>
            <a:ext cx="945058" cy="11340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90019" y="4055070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Research Gap</a:t>
            </a:r>
            <a:endParaRPr lang="en-US" sz="18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890019" y="4463753"/>
            <a:ext cx="5068491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Identifies unresolved issues to address.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92" y="5000129"/>
            <a:ext cx="945058" cy="113407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90019" y="5189141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Study Overview</a:t>
            </a:r>
            <a:endParaRPr lang="en-US" sz="18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890019" y="5597823"/>
            <a:ext cx="5068491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Previews the research to be described in detail.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122" name="Picture 2" descr="Premium Vector | Intro icon vector design templates">
            <a:extLst>
              <a:ext uri="{FF2B5EF4-FFF2-40B4-BE49-F238E27FC236}">
                <a16:creationId xmlns:a16="http://schemas.microsoft.com/office/drawing/2014/main" id="{8B233F34-042F-3986-B23B-A16E354C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96" y="261146"/>
            <a:ext cx="5837904" cy="583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042591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Methods</a:t>
            </a:r>
            <a:endParaRPr lang="en-US" sz="3708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1547714" y="238462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Participants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661492" y="2793306"/>
            <a:ext cx="32489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Description of subjects involved in the study.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78" y="2011264"/>
            <a:ext cx="3804146" cy="3804146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028" y="2794992"/>
            <a:ext cx="282773" cy="35351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281492" y="238462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Study Design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4"/>
          <p:cNvSpPr/>
          <p:nvPr/>
        </p:nvSpPr>
        <p:spPr>
          <a:xfrm>
            <a:off x="8281492" y="2793306"/>
            <a:ext cx="3249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Structure and approach of the research.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878" y="2011264"/>
            <a:ext cx="3804146" cy="3804146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001" y="2794992"/>
            <a:ext cx="282773" cy="35351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81492" y="4428431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Materials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6"/>
          <p:cNvSpPr/>
          <p:nvPr/>
        </p:nvSpPr>
        <p:spPr>
          <a:xfrm>
            <a:off x="8281492" y="4837113"/>
            <a:ext cx="3249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Tools and resources used in the research.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3878" y="2011264"/>
            <a:ext cx="3804146" cy="3804146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001" y="4677966"/>
            <a:ext cx="282773" cy="35351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547714" y="4428431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Procedure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8"/>
          <p:cNvSpPr/>
          <p:nvPr/>
        </p:nvSpPr>
        <p:spPr>
          <a:xfrm>
            <a:off x="661492" y="4837113"/>
            <a:ext cx="32489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Step-by-step process of conducting the study.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3878" y="2011264"/>
            <a:ext cx="3804146" cy="3804146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3028" y="4677966"/>
            <a:ext cx="282773" cy="35351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8113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4153" y="1782118"/>
            <a:ext cx="3622675" cy="452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3542"/>
              </a:lnSpc>
            </a:pPr>
            <a:r>
              <a:rPr lang="en-US" sz="2833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Results</a:t>
            </a:r>
            <a:endParaRPr lang="en-US" sz="28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086475" y="2881115"/>
            <a:ext cx="19050" cy="3577034"/>
          </a:xfrm>
          <a:prstGeom prst="roundRect">
            <a:avLst>
              <a:gd name="adj" fmla="val 684604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2"/>
          <p:cNvSpPr/>
          <p:nvPr/>
        </p:nvSpPr>
        <p:spPr>
          <a:xfrm>
            <a:off x="5517357" y="3034606"/>
            <a:ext cx="434678" cy="19050"/>
          </a:xfrm>
          <a:prstGeom prst="roundRect">
            <a:avLst>
              <a:gd name="adj" fmla="val 684604"/>
            </a:avLst>
          </a:prstGeom>
          <a:solidFill>
            <a:srgbClr val="FF7047"/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932984" y="2881114"/>
            <a:ext cx="326033" cy="326033"/>
          </a:xfrm>
          <a:prstGeom prst="roundRect">
            <a:avLst>
              <a:gd name="adj" fmla="val 40001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356" y="2908300"/>
            <a:ext cx="217289" cy="27166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560168" y="2930922"/>
            <a:ext cx="1811338" cy="226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defTabSz="761970">
              <a:lnSpc>
                <a:spcPts val="1750"/>
              </a:lnSpc>
            </a:pPr>
            <a:r>
              <a:rPr lang="en-US" sz="1417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Analysis Procedure</a:t>
            </a:r>
            <a:endParaRPr lang="en-US" sz="141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5"/>
          <p:cNvSpPr/>
          <p:nvPr/>
        </p:nvSpPr>
        <p:spPr>
          <a:xfrm>
            <a:off x="507107" y="3244255"/>
            <a:ext cx="4864398" cy="231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defTabSz="761970">
              <a:lnSpc>
                <a:spcPts val="1792"/>
              </a:lnSpc>
            </a:pPr>
            <a:r>
              <a:rPr lang="en-US" sz="1125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Description of statistical methods used.</a:t>
            </a:r>
            <a:endParaRPr lang="en-US" sz="11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6239967" y="3903861"/>
            <a:ext cx="434678" cy="19050"/>
          </a:xfrm>
          <a:prstGeom prst="roundRect">
            <a:avLst>
              <a:gd name="adj" fmla="val 684604"/>
            </a:avLst>
          </a:prstGeom>
          <a:solidFill>
            <a:srgbClr val="FF7047"/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932984" y="3750369"/>
            <a:ext cx="326033" cy="326033"/>
          </a:xfrm>
          <a:prstGeom prst="roundRect">
            <a:avLst>
              <a:gd name="adj" fmla="val 40001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356" y="3777556"/>
            <a:ext cx="217289" cy="27166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820495" y="3800178"/>
            <a:ext cx="1811338" cy="226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50"/>
              </a:lnSpc>
            </a:pPr>
            <a:r>
              <a:rPr lang="en-US" sz="1417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Collection</a:t>
            </a:r>
            <a:endParaRPr lang="en-US" sz="141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820495" y="4113510"/>
            <a:ext cx="4864398" cy="231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92"/>
              </a:lnSpc>
            </a:pPr>
            <a:r>
              <a:rPr lang="en-US" sz="1125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Presentation of the gathered information.</a:t>
            </a:r>
            <a:endParaRPr lang="en-US" sz="11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0"/>
          <p:cNvSpPr/>
          <p:nvPr/>
        </p:nvSpPr>
        <p:spPr>
          <a:xfrm>
            <a:off x="5517357" y="4653161"/>
            <a:ext cx="434678" cy="19050"/>
          </a:xfrm>
          <a:prstGeom prst="roundRect">
            <a:avLst>
              <a:gd name="adj" fmla="val 684604"/>
            </a:avLst>
          </a:prstGeom>
          <a:solidFill>
            <a:srgbClr val="FF7047"/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5932984" y="4499669"/>
            <a:ext cx="326033" cy="326033"/>
          </a:xfrm>
          <a:prstGeom prst="roundRect">
            <a:avLst>
              <a:gd name="adj" fmla="val 40001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356" y="4526856"/>
            <a:ext cx="217289" cy="27166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560168" y="4549478"/>
            <a:ext cx="1811338" cy="226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defTabSz="761970">
              <a:lnSpc>
                <a:spcPts val="1750"/>
              </a:lnSpc>
            </a:pPr>
            <a:r>
              <a:rPr lang="en-US" sz="1417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Statistical Tests</a:t>
            </a:r>
            <a:endParaRPr lang="en-US" sz="141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507107" y="4862810"/>
            <a:ext cx="4864398" cy="231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defTabSz="761970">
              <a:lnSpc>
                <a:spcPts val="1792"/>
              </a:lnSpc>
            </a:pPr>
            <a:r>
              <a:rPr lang="en-US" sz="1125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Results of analyses performed on the data.</a:t>
            </a:r>
            <a:endParaRPr lang="en-US" sz="11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Shape 14"/>
          <p:cNvSpPr/>
          <p:nvPr/>
        </p:nvSpPr>
        <p:spPr>
          <a:xfrm>
            <a:off x="6239967" y="5402560"/>
            <a:ext cx="434678" cy="19050"/>
          </a:xfrm>
          <a:prstGeom prst="roundRect">
            <a:avLst>
              <a:gd name="adj" fmla="val 684604"/>
            </a:avLst>
          </a:prstGeom>
          <a:solidFill>
            <a:srgbClr val="FF7047"/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Shape 15"/>
          <p:cNvSpPr/>
          <p:nvPr/>
        </p:nvSpPr>
        <p:spPr>
          <a:xfrm>
            <a:off x="5932984" y="5249069"/>
            <a:ext cx="326033" cy="326033"/>
          </a:xfrm>
          <a:prstGeom prst="roundRect">
            <a:avLst>
              <a:gd name="adj" fmla="val 40001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356" y="5276255"/>
            <a:ext cx="217289" cy="27166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6820495" y="5298877"/>
            <a:ext cx="1811338" cy="226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50"/>
              </a:lnSpc>
            </a:pPr>
            <a:r>
              <a:rPr lang="en-US" sz="1417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Findings</a:t>
            </a:r>
            <a:endParaRPr lang="en-US" sz="141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17"/>
          <p:cNvSpPr/>
          <p:nvPr/>
        </p:nvSpPr>
        <p:spPr>
          <a:xfrm>
            <a:off x="6820495" y="5612209"/>
            <a:ext cx="4864398" cy="231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92"/>
              </a:lnSpc>
            </a:pPr>
            <a:r>
              <a:rPr lang="en-US" sz="1125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Highlight of significant results discovered.</a:t>
            </a:r>
            <a:endParaRPr lang="en-US" sz="1125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006178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Discussion</a:t>
            </a:r>
            <a:endParaRPr lang="en-US" sz="3708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57" y="1974851"/>
            <a:ext cx="1793379" cy="1089124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743" y="2488208"/>
            <a:ext cx="265807" cy="3321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64348" y="2163862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Implications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2"/>
          <p:cNvSpPr/>
          <p:nvPr/>
        </p:nvSpPr>
        <p:spPr>
          <a:xfrm>
            <a:off x="4464348" y="2572545"/>
            <a:ext cx="2775446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Broader meaning of the findings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322564" y="3074888"/>
            <a:ext cx="7160717" cy="12700"/>
          </a:xfrm>
          <a:prstGeom prst="roundRect">
            <a:avLst>
              <a:gd name="adj" fmla="val 1339536"/>
            </a:avLst>
          </a:prstGeom>
          <a:solidFill>
            <a:srgbClr val="FF7047"/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318" y="3111203"/>
            <a:ext cx="3586758" cy="1089124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743" y="3489623"/>
            <a:ext cx="265807" cy="3321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361087" y="330021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Context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361087" y="3708896"/>
            <a:ext cx="3493095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How results address research questions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6"/>
          <p:cNvSpPr/>
          <p:nvPr/>
        </p:nvSpPr>
        <p:spPr>
          <a:xfrm>
            <a:off x="5219304" y="4211241"/>
            <a:ext cx="6263978" cy="12700"/>
          </a:xfrm>
          <a:prstGeom prst="roundRect">
            <a:avLst>
              <a:gd name="adj" fmla="val 1339536"/>
            </a:avLst>
          </a:prstGeom>
          <a:solidFill>
            <a:srgbClr val="FF7047"/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78" y="4247556"/>
            <a:ext cx="5380137" cy="1089124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5644" y="4625976"/>
            <a:ext cx="265807" cy="33218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257727" y="4436567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Results Summary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8"/>
          <p:cNvSpPr/>
          <p:nvPr/>
        </p:nvSpPr>
        <p:spPr>
          <a:xfrm>
            <a:off x="6257727" y="4845249"/>
            <a:ext cx="242083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Overview of what was found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9"/>
          <p:cNvSpPr/>
          <p:nvPr/>
        </p:nvSpPr>
        <p:spPr>
          <a:xfrm>
            <a:off x="661492" y="5549306"/>
            <a:ext cx="1086901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600" b="1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Limitations and Future Work.</a:t>
            </a:r>
            <a:endParaRPr lang="en-US" sz="1458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B822FDA-8B00-DB49-C6E4-D6D78F881E87}"/>
              </a:ext>
            </a:extLst>
          </p:cNvPr>
          <p:cNvSpPr/>
          <p:nvPr/>
        </p:nvSpPr>
        <p:spPr>
          <a:xfrm>
            <a:off x="661492" y="1042591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</a:rPr>
              <a:t>Conclusion</a:t>
            </a:r>
            <a:endParaRPr lang="en-US" sz="3708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AC1D38-EC74-E84A-3634-865F7B93ABCE}"/>
              </a:ext>
            </a:extLst>
          </p:cNvPr>
          <p:cNvSpPr txBox="1"/>
          <p:nvPr/>
        </p:nvSpPr>
        <p:spPr>
          <a:xfrm>
            <a:off x="882316" y="2358189"/>
            <a:ext cx="86146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Restates the main findings.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Emphasizes the impact or importance.</a:t>
            </a:r>
            <a:br>
              <a:rPr lang="en-US" altLang="en-US" sz="2800" dirty="0">
                <a:latin typeface="Arial" panose="020B0604020202020204" pitchFamily="34" charset="0"/>
              </a:rPr>
            </a:br>
            <a:endParaRPr lang="en-US" altLang="en-US" sz="28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Arial" panose="020B0604020202020204" pitchFamily="34" charset="0"/>
              </a:rPr>
              <a:t>	🧠 </a:t>
            </a:r>
            <a:r>
              <a:rPr lang="en-US" altLang="en-US" sz="2800" i="1" dirty="0">
                <a:latin typeface="Arial" panose="020B0604020202020204" pitchFamily="34" charset="0"/>
              </a:rPr>
              <a:t>Think: What should we remember from this 			paper?</a:t>
            </a:r>
            <a:endParaRPr lang="en-US" altLang="en-US" sz="2800" dirty="0">
              <a:latin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6823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965425"/>
            <a:ext cx="7740848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References &amp; Supporting Elements</a:t>
            </a:r>
            <a:endParaRPr lang="en-US" sz="3708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661492" y="302855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References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661492" y="3512840"/>
            <a:ext cx="3315097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Alphabetized list of all sources cited. Includes author names, dates, titles, and publication information.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3"/>
          <p:cNvSpPr/>
          <p:nvPr/>
        </p:nvSpPr>
        <p:spPr>
          <a:xfrm>
            <a:off x="4444107" y="302855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Tables &amp; Figures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4444107" y="3512840"/>
            <a:ext cx="3315097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Visual presentations of data. In APA style, each appears on a separate page after references, though some formats allow embedding in text.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8226723" y="302855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Appendix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8226722" y="3512840"/>
            <a:ext cx="3315097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Optional supplementary information not critical to understanding the paper.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492" y="889298"/>
            <a:ext cx="481945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Putting It All Together</a:t>
            </a:r>
            <a:endParaRPr lang="en-US" sz="37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233492" y="1763416"/>
            <a:ext cx="141684" cy="1013519"/>
          </a:xfrm>
          <a:prstGeom prst="roundRect">
            <a:avLst>
              <a:gd name="adj" fmla="val 120071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2"/>
          <p:cNvSpPr/>
          <p:nvPr/>
        </p:nvSpPr>
        <p:spPr>
          <a:xfrm>
            <a:off x="5658644" y="1763415"/>
            <a:ext cx="252035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Begin With Framework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3"/>
          <p:cNvSpPr/>
          <p:nvPr/>
        </p:nvSpPr>
        <p:spPr>
          <a:xfrm>
            <a:off x="5658644" y="2172097"/>
            <a:ext cx="587186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Start with title page, abstract, and introduction to establish purpose.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516960" y="2965946"/>
            <a:ext cx="141684" cy="711101"/>
          </a:xfrm>
          <a:prstGeom prst="roundRect">
            <a:avLst>
              <a:gd name="adj" fmla="val 120071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5942112" y="2965946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Detail Your Process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5942112" y="3374629"/>
            <a:ext cx="5588397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Methods and results sections explain what you did and found.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800527" y="3866059"/>
            <a:ext cx="141684" cy="1013519"/>
          </a:xfrm>
          <a:prstGeom prst="roundRect">
            <a:avLst>
              <a:gd name="adj" fmla="val 120071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225680" y="386605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Provide Context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225679" y="4274741"/>
            <a:ext cx="530483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Discussion and references place your work in the broader field.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084095" y="5068590"/>
            <a:ext cx="141684" cy="711101"/>
          </a:xfrm>
          <a:prstGeom prst="roundRect">
            <a:avLst>
              <a:gd name="adj" fmla="val 120071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509246" y="5068590"/>
            <a:ext cx="2839641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 Supporting Materials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509246" y="5477272"/>
            <a:ext cx="502126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Tables, figures, and appendices offer additional clarity.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6FE23-0468-4E7A-3F96-20306F32C14B}"/>
              </a:ext>
            </a:extLst>
          </p:cNvPr>
          <p:cNvSpPr txBox="1"/>
          <p:nvPr/>
        </p:nvSpPr>
        <p:spPr>
          <a:xfrm>
            <a:off x="3048000" y="31082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Health and Medicine Archives - Science Journal for Kids and Teens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6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B6B5B-244A-1B1F-1EA3-3E0528915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1E90-4CC7-79E4-4A27-461E0B18D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378" y="1826278"/>
            <a:ext cx="9144000" cy="279806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Aharoni"/>
                <a:cs typeface="Aharoni"/>
              </a:rPr>
              <a:t>Genetic </a:t>
            </a:r>
            <a:r>
              <a:rPr lang="en-US" dirty="0" err="1">
                <a:latin typeface="Aharoni"/>
                <a:cs typeface="Aharoni"/>
              </a:rPr>
              <a:t>disoders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8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695524"/>
            <a:ext cx="9032875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Why Medical Datasets Matter</a:t>
            </a:r>
            <a:endParaRPr lang="en-US" sz="370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192" y="1664196"/>
            <a:ext cx="1345009" cy="1089124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743" y="2177555"/>
            <a:ext cx="265807" cy="3321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240213" y="1853208"/>
            <a:ext cx="388292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Evidence-Based Decisions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2"/>
          <p:cNvSpPr/>
          <p:nvPr/>
        </p:nvSpPr>
        <p:spPr>
          <a:xfrm>
            <a:off x="4240213" y="2261891"/>
            <a:ext cx="484405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Improves clinical care through data-driven approaches.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098429" y="2764234"/>
            <a:ext cx="7384852" cy="1270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687" y="2800549"/>
            <a:ext cx="2690018" cy="1089124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743" y="3178969"/>
            <a:ext cx="265807" cy="3321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912718" y="2989560"/>
            <a:ext cx="336361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Research Acceleration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5"/>
          <p:cNvSpPr/>
          <p:nvPr/>
        </p:nvSpPr>
        <p:spPr>
          <a:xfrm>
            <a:off x="4912718" y="3398243"/>
            <a:ext cx="4834831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Speeds discovery of new treatments and interventions.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6"/>
          <p:cNvSpPr/>
          <p:nvPr/>
        </p:nvSpPr>
        <p:spPr>
          <a:xfrm>
            <a:off x="4770933" y="3900587"/>
            <a:ext cx="6712347" cy="1270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182" y="3936901"/>
            <a:ext cx="4035028" cy="1089124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5743" y="4315321"/>
            <a:ext cx="265807" cy="33218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5585222" y="4125913"/>
            <a:ext cx="265876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Population Health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8"/>
          <p:cNvSpPr/>
          <p:nvPr/>
        </p:nvSpPr>
        <p:spPr>
          <a:xfrm>
            <a:off x="5585222" y="4534595"/>
            <a:ext cx="469751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Identifies trends and risk factors across communities.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Shape 9"/>
          <p:cNvSpPr/>
          <p:nvPr/>
        </p:nvSpPr>
        <p:spPr>
          <a:xfrm>
            <a:off x="5443439" y="5036939"/>
            <a:ext cx="6039843" cy="1270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578" y="5073254"/>
            <a:ext cx="5380137" cy="1089124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5644" y="5451674"/>
            <a:ext cx="265807" cy="332184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6257727" y="5262265"/>
            <a:ext cx="2900363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Policy Development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11"/>
          <p:cNvSpPr/>
          <p:nvPr/>
        </p:nvSpPr>
        <p:spPr>
          <a:xfrm>
            <a:off x="6257727" y="5670947"/>
            <a:ext cx="457725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Guides resource allocation and healthcare planning.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50356" y="310621"/>
            <a:ext cx="5481241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Example Datasets</a:t>
            </a:r>
            <a:endParaRPr lang="en-US" sz="37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93167" y="1508688"/>
            <a:ext cx="3054053" cy="169836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2"/>
          <p:cNvSpPr/>
          <p:nvPr/>
        </p:nvSpPr>
        <p:spPr>
          <a:xfrm>
            <a:off x="1238845" y="1647267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HealthData.gov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083175" y="1465548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AA66AFA3-1819-358D-848E-B9C798F7FA20}"/>
              </a:ext>
            </a:extLst>
          </p:cNvPr>
          <p:cNvSpPr/>
          <p:nvPr/>
        </p:nvSpPr>
        <p:spPr>
          <a:xfrm>
            <a:off x="1067064" y="2099889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3,000+ datasets on healthcare services, costs, and quality metrics.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0FDC0E16-DDB3-65F2-6FAE-AC86B0868306}"/>
              </a:ext>
            </a:extLst>
          </p:cNvPr>
          <p:cNvSpPr/>
          <p:nvPr/>
        </p:nvSpPr>
        <p:spPr>
          <a:xfrm>
            <a:off x="5278537" y="1629260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MIMIC-III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FE1CC22B-DFEA-3936-596E-D4773ED30479}"/>
              </a:ext>
            </a:extLst>
          </p:cNvPr>
          <p:cNvSpPr/>
          <p:nvPr/>
        </p:nvSpPr>
        <p:spPr>
          <a:xfrm>
            <a:off x="5278537" y="2037941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dirty="0"/>
              <a:t>de-identified health-related data from intensive care unit (ICU) patients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Shape 5">
            <a:extLst>
              <a:ext uri="{FF2B5EF4-FFF2-40B4-BE49-F238E27FC236}">
                <a16:creationId xmlns:a16="http://schemas.microsoft.com/office/drawing/2014/main" id="{E7E4192F-717E-B8E1-1407-97A967C60F3A}"/>
              </a:ext>
            </a:extLst>
          </p:cNvPr>
          <p:cNvSpPr/>
          <p:nvPr/>
        </p:nvSpPr>
        <p:spPr>
          <a:xfrm>
            <a:off x="8668606" y="1465548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10B1D5A2-5203-C362-264B-6A769B17A349}"/>
              </a:ext>
            </a:extLst>
          </p:cNvPr>
          <p:cNvSpPr/>
          <p:nvPr/>
        </p:nvSpPr>
        <p:spPr>
          <a:xfrm>
            <a:off x="8863968" y="1629260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NIH Chest X-ray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83F4507B-3BE1-8CE9-7061-AA4F55522565}"/>
              </a:ext>
            </a:extLst>
          </p:cNvPr>
          <p:cNvSpPr/>
          <p:nvPr/>
        </p:nvSpPr>
        <p:spPr>
          <a:xfrm>
            <a:off x="8863968" y="2037941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dirty="0"/>
              <a:t>100 k chest X-ray images</a:t>
            </a:r>
          </a:p>
          <a:p>
            <a:pPr defTabSz="761970">
              <a:lnSpc>
                <a:spcPts val="2375"/>
              </a:lnSpc>
            </a:pPr>
            <a:r>
              <a:rPr lang="en-US" dirty="0"/>
              <a:t>for advancing medical imaging and diagnostics</a:t>
            </a:r>
          </a:p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Shape 1">
            <a:extLst>
              <a:ext uri="{FF2B5EF4-FFF2-40B4-BE49-F238E27FC236}">
                <a16:creationId xmlns:a16="http://schemas.microsoft.com/office/drawing/2014/main" id="{ACB2FBB7-2775-5630-050D-2F936E4FFBC0}"/>
              </a:ext>
            </a:extLst>
          </p:cNvPr>
          <p:cNvSpPr/>
          <p:nvPr/>
        </p:nvSpPr>
        <p:spPr>
          <a:xfrm>
            <a:off x="893167" y="3647943"/>
            <a:ext cx="3054053" cy="169836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47DB2427-7B8B-BC25-340C-B55B2851C20B}"/>
              </a:ext>
            </a:extLst>
          </p:cNvPr>
          <p:cNvSpPr/>
          <p:nvPr/>
        </p:nvSpPr>
        <p:spPr>
          <a:xfrm>
            <a:off x="1238845" y="3786522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CDC</a:t>
            </a:r>
            <a:endParaRPr lang="en-US" sz="1833" dirty="0">
              <a:solidFill>
                <a:prstClr val="black"/>
              </a:solidFill>
            </a:endParaRPr>
          </a:p>
        </p:txBody>
      </p:sp>
      <p:sp>
        <p:nvSpPr>
          <p:cNvPr id="25" name="Shape 5">
            <a:extLst>
              <a:ext uri="{FF2B5EF4-FFF2-40B4-BE49-F238E27FC236}">
                <a16:creationId xmlns:a16="http://schemas.microsoft.com/office/drawing/2014/main" id="{2A7A95D8-53B4-DC18-3B2F-8A4003653E5C}"/>
              </a:ext>
            </a:extLst>
          </p:cNvPr>
          <p:cNvSpPr/>
          <p:nvPr/>
        </p:nvSpPr>
        <p:spPr>
          <a:xfrm>
            <a:off x="5083175" y="3604803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 3">
            <a:extLst>
              <a:ext uri="{FF2B5EF4-FFF2-40B4-BE49-F238E27FC236}">
                <a16:creationId xmlns:a16="http://schemas.microsoft.com/office/drawing/2014/main" id="{4B55BBA7-457B-53A9-D501-A04D47911B18}"/>
              </a:ext>
            </a:extLst>
          </p:cNvPr>
          <p:cNvSpPr/>
          <p:nvPr/>
        </p:nvSpPr>
        <p:spPr>
          <a:xfrm>
            <a:off x="1067064" y="4239144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dirty="0"/>
              <a:t>Almost 700 datasets from the CDC as well as from other Federal agencies</a:t>
            </a: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94D5F2C3-F029-1300-5E2B-721C156FA996}"/>
              </a:ext>
            </a:extLst>
          </p:cNvPr>
          <p:cNvSpPr/>
          <p:nvPr/>
        </p:nvSpPr>
        <p:spPr>
          <a:xfrm>
            <a:off x="5278537" y="3768515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WHO Dataset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2F595518-E0A6-8296-748A-73263DB01770}"/>
              </a:ext>
            </a:extLst>
          </p:cNvPr>
          <p:cNvSpPr/>
          <p:nvPr/>
        </p:nvSpPr>
        <p:spPr>
          <a:xfrm>
            <a:off x="5278537" y="4177196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Global health indicators across 194 member states.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4B42CC7B-F795-74B3-7C01-3B73BF678260}"/>
              </a:ext>
            </a:extLst>
          </p:cNvPr>
          <p:cNvSpPr/>
          <p:nvPr/>
        </p:nvSpPr>
        <p:spPr>
          <a:xfrm>
            <a:off x="8668606" y="3604803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 6">
            <a:extLst>
              <a:ext uri="{FF2B5EF4-FFF2-40B4-BE49-F238E27FC236}">
                <a16:creationId xmlns:a16="http://schemas.microsoft.com/office/drawing/2014/main" id="{5FDD4382-5422-A3D9-E9A9-CA4D68339BC8}"/>
              </a:ext>
            </a:extLst>
          </p:cNvPr>
          <p:cNvSpPr/>
          <p:nvPr/>
        </p:nvSpPr>
        <p:spPr>
          <a:xfrm>
            <a:off x="8863968" y="3768515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Kaggle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 7">
            <a:extLst>
              <a:ext uri="{FF2B5EF4-FFF2-40B4-BE49-F238E27FC236}">
                <a16:creationId xmlns:a16="http://schemas.microsoft.com/office/drawing/2014/main" id="{B49FE02C-802D-F8A6-C742-38D5EDC075B4}"/>
              </a:ext>
            </a:extLst>
          </p:cNvPr>
          <p:cNvSpPr/>
          <p:nvPr/>
        </p:nvSpPr>
        <p:spPr>
          <a:xfrm>
            <a:off x="8863968" y="4177196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Global Collection of Datasets in various fields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CFA38-09D1-F626-919E-6FD9E180EEEB}"/>
              </a:ext>
            </a:extLst>
          </p:cNvPr>
          <p:cNvSpPr txBox="1"/>
          <p:nvPr/>
        </p:nvSpPr>
        <p:spPr>
          <a:xfrm>
            <a:off x="6997316" y="409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15 Open Healthcare Datasets - 2024 Update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B42AF-0F8D-BD42-4AC4-0171F0C2F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88BE4D3C-5549-1880-674B-21EB7366FE3E}"/>
              </a:ext>
            </a:extLst>
          </p:cNvPr>
          <p:cNvSpPr/>
          <p:nvPr/>
        </p:nvSpPr>
        <p:spPr>
          <a:xfrm>
            <a:off x="322537" y="27491"/>
            <a:ext cx="5481241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Sources</a:t>
            </a:r>
            <a:endParaRPr lang="en-US" sz="37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34EF6802-1008-13E2-FE0C-E2D24DABA889}"/>
              </a:ext>
            </a:extLst>
          </p:cNvPr>
          <p:cNvSpPr/>
          <p:nvPr/>
        </p:nvSpPr>
        <p:spPr>
          <a:xfrm>
            <a:off x="893167" y="1508688"/>
            <a:ext cx="3054053" cy="169836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3A74E00-2459-CDFE-F996-12A65A7B0F90}"/>
              </a:ext>
            </a:extLst>
          </p:cNvPr>
          <p:cNvSpPr/>
          <p:nvPr/>
        </p:nvSpPr>
        <p:spPr>
          <a:xfrm>
            <a:off x="1273442" y="221023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Universities</a:t>
            </a:r>
          </a:p>
          <a:p>
            <a:pPr algn="ctr" defTabSz="761970">
              <a:lnSpc>
                <a:spcPts val="2292"/>
              </a:lnSpc>
            </a:pP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D80F4AC5-9712-7FDF-087A-B3AFB416174E}"/>
              </a:ext>
            </a:extLst>
          </p:cNvPr>
          <p:cNvSpPr/>
          <p:nvPr/>
        </p:nvSpPr>
        <p:spPr>
          <a:xfrm>
            <a:off x="4673960" y="1465547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863AE89C-EC3E-3F1D-45F4-AECC31CD1290}"/>
              </a:ext>
            </a:extLst>
          </p:cNvPr>
          <p:cNvSpPr/>
          <p:nvPr/>
        </p:nvSpPr>
        <p:spPr>
          <a:xfrm>
            <a:off x="5579170" y="224666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Research Labs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Shape 5">
            <a:extLst>
              <a:ext uri="{FF2B5EF4-FFF2-40B4-BE49-F238E27FC236}">
                <a16:creationId xmlns:a16="http://schemas.microsoft.com/office/drawing/2014/main" id="{2F2E9B72-24BA-3D1B-4938-6E1109C03424}"/>
              </a:ext>
            </a:extLst>
          </p:cNvPr>
          <p:cNvSpPr/>
          <p:nvPr/>
        </p:nvSpPr>
        <p:spPr>
          <a:xfrm>
            <a:off x="8668606" y="1465548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0F1B4649-4248-F27A-D02F-0451A44AF30A}"/>
              </a:ext>
            </a:extLst>
          </p:cNvPr>
          <p:cNvSpPr/>
          <p:nvPr/>
        </p:nvSpPr>
        <p:spPr>
          <a:xfrm>
            <a:off x="8863968" y="2195636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Governmental </a:t>
            </a:r>
          </a:p>
          <a:p>
            <a:pPr algn="ctr"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Agencies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81CDDE6F-71C6-4692-DB69-C837676B3629}"/>
              </a:ext>
            </a:extLst>
          </p:cNvPr>
          <p:cNvSpPr/>
          <p:nvPr/>
        </p:nvSpPr>
        <p:spPr>
          <a:xfrm>
            <a:off x="8863968" y="2037941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Shape 1">
            <a:extLst>
              <a:ext uri="{FF2B5EF4-FFF2-40B4-BE49-F238E27FC236}">
                <a16:creationId xmlns:a16="http://schemas.microsoft.com/office/drawing/2014/main" id="{403CA708-1DB8-551B-9111-03AFFA06F721}"/>
              </a:ext>
            </a:extLst>
          </p:cNvPr>
          <p:cNvSpPr/>
          <p:nvPr/>
        </p:nvSpPr>
        <p:spPr>
          <a:xfrm>
            <a:off x="893167" y="3647943"/>
            <a:ext cx="3054053" cy="169836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E5B835F9-EDCD-2741-0548-206278F3D91E}"/>
              </a:ext>
            </a:extLst>
          </p:cNvPr>
          <p:cNvSpPr/>
          <p:nvPr/>
        </p:nvSpPr>
        <p:spPr>
          <a:xfrm>
            <a:off x="1238845" y="4349489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endParaRPr lang="en-US" sz="1833" dirty="0">
              <a:solidFill>
                <a:prstClr val="black"/>
              </a:solidFill>
            </a:endParaRPr>
          </a:p>
        </p:txBody>
      </p:sp>
      <p:sp>
        <p:nvSpPr>
          <p:cNvPr id="25" name="Shape 5">
            <a:extLst>
              <a:ext uri="{FF2B5EF4-FFF2-40B4-BE49-F238E27FC236}">
                <a16:creationId xmlns:a16="http://schemas.microsoft.com/office/drawing/2014/main" id="{EDF32B58-0D93-A83F-4327-EF50EEC97C5D}"/>
              </a:ext>
            </a:extLst>
          </p:cNvPr>
          <p:cNvSpPr/>
          <p:nvPr/>
        </p:nvSpPr>
        <p:spPr>
          <a:xfrm>
            <a:off x="4673959" y="3604801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9471F2F6-5B53-F4CC-BA2B-B243556E3EC7}"/>
              </a:ext>
            </a:extLst>
          </p:cNvPr>
          <p:cNvSpPr/>
          <p:nvPr/>
        </p:nvSpPr>
        <p:spPr>
          <a:xfrm>
            <a:off x="5428853" y="420491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Hospitals</a:t>
            </a:r>
          </a:p>
          <a:p>
            <a:pPr defTabSz="761970">
              <a:lnSpc>
                <a:spcPts val="2292"/>
              </a:lnSpc>
            </a:pP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CC481843-D749-560B-3040-34A008B36540}"/>
              </a:ext>
            </a:extLst>
          </p:cNvPr>
          <p:cNvSpPr/>
          <p:nvPr/>
        </p:nvSpPr>
        <p:spPr>
          <a:xfrm>
            <a:off x="5278537" y="4177196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FBDAEDA2-B6FE-F4D8-7517-DE4C04615EDD}"/>
              </a:ext>
            </a:extLst>
          </p:cNvPr>
          <p:cNvSpPr/>
          <p:nvPr/>
        </p:nvSpPr>
        <p:spPr>
          <a:xfrm>
            <a:off x="8668606" y="3604803"/>
            <a:ext cx="3054053" cy="1741509"/>
          </a:xfrm>
          <a:prstGeom prst="roundRect">
            <a:avLst>
              <a:gd name="adj" fmla="val 29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 6">
            <a:extLst>
              <a:ext uri="{FF2B5EF4-FFF2-40B4-BE49-F238E27FC236}">
                <a16:creationId xmlns:a16="http://schemas.microsoft.com/office/drawing/2014/main" id="{10474405-4466-BDBC-6C2E-27F4A275CE4E}"/>
              </a:ext>
            </a:extLst>
          </p:cNvPr>
          <p:cNvSpPr/>
          <p:nvPr/>
        </p:nvSpPr>
        <p:spPr>
          <a:xfrm>
            <a:off x="8936137" y="4327919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International Sources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 7">
            <a:extLst>
              <a:ext uri="{FF2B5EF4-FFF2-40B4-BE49-F238E27FC236}">
                <a16:creationId xmlns:a16="http://schemas.microsoft.com/office/drawing/2014/main" id="{82948929-5172-4F2F-A425-95720376C787}"/>
              </a:ext>
            </a:extLst>
          </p:cNvPr>
          <p:cNvSpPr/>
          <p:nvPr/>
        </p:nvSpPr>
        <p:spPr>
          <a:xfrm>
            <a:off x="8863968" y="4177196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561CECF8-5410-928D-0DB7-1EB39555DC84}"/>
              </a:ext>
            </a:extLst>
          </p:cNvPr>
          <p:cNvSpPr/>
          <p:nvPr/>
        </p:nvSpPr>
        <p:spPr>
          <a:xfrm>
            <a:off x="1067064" y="2099889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00D60C79-ECCE-FE13-3710-47AB027DA9B0}"/>
              </a:ext>
            </a:extLst>
          </p:cNvPr>
          <p:cNvSpPr/>
          <p:nvPr/>
        </p:nvSpPr>
        <p:spPr>
          <a:xfrm>
            <a:off x="1584523" y="4327917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Private Firms &amp;</a:t>
            </a:r>
          </a:p>
          <a:p>
            <a:pPr defTabSz="761970"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Organizations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647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1001514"/>
            <a:ext cx="6297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Specialized Datasets</a:t>
            </a:r>
            <a:endParaRPr lang="en-US" sz="37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61492" y="2466281"/>
            <a:ext cx="6297018" cy="3390107"/>
          </a:xfrm>
          <a:prstGeom prst="roundRect">
            <a:avLst>
              <a:gd name="adj" fmla="val 234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67842" y="2472631"/>
            <a:ext cx="6284318" cy="84435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3"/>
          <p:cNvSpPr/>
          <p:nvPr/>
        </p:nvSpPr>
        <p:spPr>
          <a:xfrm>
            <a:off x="856853" y="2592388"/>
            <a:ext cx="276096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Human Mortality Database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4"/>
          <p:cNvSpPr/>
          <p:nvPr/>
        </p:nvSpPr>
        <p:spPr>
          <a:xfrm>
            <a:off x="4002187" y="2592388"/>
            <a:ext cx="276096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Population and mortality rates from countries worldwide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67842" y="3316982"/>
            <a:ext cx="6284318" cy="84435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856853" y="3436740"/>
            <a:ext cx="276096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ADNI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002187" y="3436739"/>
            <a:ext cx="276096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Alzheimer's data including MRI, PET, genetics, biomarkers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67842" y="4161333"/>
            <a:ext cx="6284318" cy="84435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56853" y="4281091"/>
            <a:ext cx="276096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OpenNeuro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002187" y="4281091"/>
            <a:ext cx="276096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716 datasets from 27,482 participants (MRI, PET, EEG)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67842" y="5005685"/>
            <a:ext cx="6284318" cy="84435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56853" y="5125443"/>
            <a:ext cx="276096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Deep Lesion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002187" y="5125443"/>
            <a:ext cx="276096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32,000+ CT images from NIH Clinical Center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ABA2FBAD-2684-8F66-CB63-E7A28B876CDC}"/>
              </a:ext>
            </a:extLst>
          </p:cNvPr>
          <p:cNvSpPr/>
          <p:nvPr/>
        </p:nvSpPr>
        <p:spPr>
          <a:xfrm>
            <a:off x="478829" y="5862738"/>
            <a:ext cx="6284318" cy="84435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pPr defTabSz="761970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DC44E087-2C74-9A55-41BF-659701217069}"/>
              </a:ext>
            </a:extLst>
          </p:cNvPr>
          <p:cNvSpPr/>
          <p:nvPr/>
        </p:nvSpPr>
        <p:spPr>
          <a:xfrm>
            <a:off x="856853" y="6121002"/>
            <a:ext cx="276096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CSAFE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D4302317-C185-1A94-2506-113A9B21D941}"/>
              </a:ext>
            </a:extLst>
          </p:cNvPr>
          <p:cNvSpPr/>
          <p:nvPr/>
        </p:nvSpPr>
        <p:spPr>
          <a:xfrm>
            <a:off x="3810000" y="5982495"/>
            <a:ext cx="276096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0897B265-4CE3-E309-1417-9AE9E5222E8D}"/>
              </a:ext>
            </a:extLst>
          </p:cNvPr>
          <p:cNvSpPr/>
          <p:nvPr/>
        </p:nvSpPr>
        <p:spPr>
          <a:xfrm>
            <a:off x="4002187" y="5982495"/>
            <a:ext cx="276096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Footwear, handwriting, bloodstain Pattern, firearms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9E712-E86D-4228-B5D3-79B80C338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Aharoni"/>
                <a:cs typeface="Aharoni"/>
              </a:rPr>
              <a:t>Medical Journals</a:t>
            </a:r>
            <a:endParaRPr lang="en-US" sz="7200"/>
          </a:p>
        </p:txBody>
      </p:sp>
      <p:pic>
        <p:nvPicPr>
          <p:cNvPr id="1026" name="Picture 2" descr="This Marauder's Map Illustration Will Remind You There's Mischief Left ...">
            <a:extLst>
              <a:ext uri="{FF2B5EF4-FFF2-40B4-BE49-F238E27FC236}">
                <a16:creationId xmlns:a16="http://schemas.microsoft.com/office/drawing/2014/main" id="{A32F607A-36F3-630B-FA3D-FC666131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r="5056"/>
          <a:stretch>
            <a:fillRect/>
          </a:stretch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60658-DFA0-6037-1A6C-FE078DECB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AE3F-CD28-4511-8D3B-A6DDF96E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22" y="1407468"/>
            <a:ext cx="5250030" cy="1345115"/>
          </a:xfrm>
        </p:spPr>
        <p:txBody>
          <a:bodyPr>
            <a:normAutofit/>
          </a:bodyPr>
          <a:lstStyle/>
          <a:p>
            <a:pPr algn="ctr"/>
            <a:endParaRPr lang="en-US" dirty="0">
              <a:cs typeface="Aharo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D4F6-6024-7908-C340-FE12BDBED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266" y="3279027"/>
            <a:ext cx="10053941" cy="2610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Do you know any medical journals? Have you read a research paper before?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74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19DC71CB78142B17D73748BA19D02" ma:contentTypeVersion="5" ma:contentTypeDescription="Create a new document." ma:contentTypeScope="" ma:versionID="b5f4bd3f208f5acce3db05e327dc42b9">
  <xsd:schema xmlns:xsd="http://www.w3.org/2001/XMLSchema" xmlns:xs="http://www.w3.org/2001/XMLSchema" xmlns:p="http://schemas.microsoft.com/office/2006/metadata/properties" xmlns:ns2="63100cb2-e765-4ca3-9e76-d9d6fe143db6" targetNamespace="http://schemas.microsoft.com/office/2006/metadata/properties" ma:root="true" ma:fieldsID="e3204874f9a31d81920980f605117804" ns2:_="">
    <xsd:import namespace="63100cb2-e765-4ca3-9e76-d9d6fe143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00cb2-e765-4ca3-9e76-d9d6fe143d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F38FA8-8FBD-4CD8-B930-555B23C1097E}">
  <ds:schemaRefs>
    <ds:schemaRef ds:uri="63100cb2-e765-4ca3-9e76-d9d6fe143d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581A2B-4998-4987-BF32-C1D9F0B06E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30C1CB-6463-453E-86CC-0880E7D9926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1334</TotalTime>
  <Words>912</Words>
  <Application>Microsoft Office PowerPoint</Application>
  <PresentationFormat>Widescreen</PresentationFormat>
  <Paragraphs>172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Aharoni</vt:lpstr>
      <vt:lpstr>Aptos</vt:lpstr>
      <vt:lpstr>Arial</vt:lpstr>
      <vt:lpstr>Calibri</vt:lpstr>
      <vt:lpstr>Inter</vt:lpstr>
      <vt:lpstr>Manrope</vt:lpstr>
      <vt:lpstr>Open Sans</vt:lpstr>
      <vt:lpstr>Rockwell</vt:lpstr>
      <vt:lpstr>Rockwell Condensed</vt:lpstr>
      <vt:lpstr>Unbounded Bold</vt:lpstr>
      <vt:lpstr>Wingdings</vt:lpstr>
      <vt:lpstr>Wood Type</vt:lpstr>
      <vt:lpstr>1_Wood Type</vt:lpstr>
      <vt:lpstr>PowerPoint Presentation</vt:lpstr>
      <vt:lpstr>Genetic disorder</vt:lpstr>
      <vt:lpstr>Genetic disoders</vt:lpstr>
      <vt:lpstr>PowerPoint Presentation</vt:lpstr>
      <vt:lpstr>PowerPoint Presentation</vt:lpstr>
      <vt:lpstr>PowerPoint Presentation</vt:lpstr>
      <vt:lpstr>PowerPoint Presentation</vt:lpstr>
      <vt:lpstr>Medical Journals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Parts of research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Uzumaki ap</dc:creator>
  <cp:lastModifiedBy>Pokhrel, Apar</cp:lastModifiedBy>
  <cp:revision>192</cp:revision>
  <dcterms:created xsi:type="dcterms:W3CDTF">2021-02-08T16:02:51Z</dcterms:created>
  <dcterms:modified xsi:type="dcterms:W3CDTF">2025-06-19T16:32:58Z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0x01010074819DC71CB78142B17D73748BA19D02</vt:lpwstr>
  </property>
</Properties>
</file>