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4"/>
  </p:sldMasterIdLst>
  <p:notesMasterIdLst>
    <p:notesMasterId r:id="rId35"/>
  </p:notesMasterIdLst>
  <p:sldIdLst>
    <p:sldId id="256" r:id="rId5"/>
    <p:sldId id="305" r:id="rId6"/>
    <p:sldId id="317" r:id="rId7"/>
    <p:sldId id="350" r:id="rId8"/>
    <p:sldId id="318" r:id="rId9"/>
    <p:sldId id="351" r:id="rId10"/>
    <p:sldId id="326" r:id="rId11"/>
    <p:sldId id="352" r:id="rId12"/>
    <p:sldId id="356" r:id="rId13"/>
    <p:sldId id="353" r:id="rId14"/>
    <p:sldId id="355" r:id="rId15"/>
    <p:sldId id="354" r:id="rId16"/>
    <p:sldId id="363" r:id="rId17"/>
    <p:sldId id="364" r:id="rId18"/>
    <p:sldId id="365" r:id="rId19"/>
    <p:sldId id="369" r:id="rId20"/>
    <p:sldId id="367" r:id="rId21"/>
    <p:sldId id="368" r:id="rId22"/>
    <p:sldId id="366" r:id="rId23"/>
    <p:sldId id="357" r:id="rId24"/>
    <p:sldId id="372" r:id="rId25"/>
    <p:sldId id="370" r:id="rId26"/>
    <p:sldId id="358" r:id="rId27"/>
    <p:sldId id="361" r:id="rId28"/>
    <p:sldId id="360" r:id="rId29"/>
    <p:sldId id="362" r:id="rId30"/>
    <p:sldId id="373" r:id="rId31"/>
    <p:sldId id="374" r:id="rId32"/>
    <p:sldId id="376" r:id="rId33"/>
    <p:sldId id="3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E0E"/>
    <a:srgbClr val="F47B4A"/>
    <a:srgbClr val="1E8269"/>
    <a:srgbClr val="17ACB5"/>
    <a:srgbClr val="000000"/>
    <a:srgbClr val="FF6B7F"/>
    <a:srgbClr val="80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73" autoAdjust="0"/>
  </p:normalViewPr>
  <p:slideViewPr>
    <p:cSldViewPr snapToGrid="0">
      <p:cViewPr varScale="1">
        <p:scale>
          <a:sx n="48" d="100"/>
          <a:sy n="48" d="100"/>
        </p:scale>
        <p:origin x="53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D6E19-165E-4A66-8A17-C05B2FAA838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E9474-03B0-4186-8C81-5BDA4033F5E5}">
      <dgm:prSet/>
      <dgm:spPr/>
      <dgm:t>
        <a:bodyPr/>
        <a:lstStyle/>
        <a:p>
          <a:r>
            <a:rPr lang="en-US" dirty="0"/>
            <a:t>Diabetes</a:t>
          </a:r>
        </a:p>
      </dgm:t>
    </dgm:pt>
    <dgm:pt modelId="{2B7FD781-88A2-4821-9623-7775E1167750}" type="parTrans" cxnId="{DAA41A4E-CE29-43D5-89D3-9B6F67DB21F8}">
      <dgm:prSet/>
      <dgm:spPr/>
      <dgm:t>
        <a:bodyPr/>
        <a:lstStyle/>
        <a:p>
          <a:endParaRPr lang="en-US"/>
        </a:p>
      </dgm:t>
    </dgm:pt>
    <dgm:pt modelId="{2B4E3EDA-2773-439A-B8CE-B14B262A5ED0}" type="sibTrans" cxnId="{DAA41A4E-CE29-43D5-89D3-9B6F67DB21F8}">
      <dgm:prSet/>
      <dgm:spPr/>
      <dgm:t>
        <a:bodyPr/>
        <a:lstStyle/>
        <a:p>
          <a:endParaRPr lang="en-US"/>
        </a:p>
      </dgm:t>
    </dgm:pt>
    <dgm:pt modelId="{F3BA2A5D-5AD4-47FA-A0A5-BFA045941551}">
      <dgm:prSet/>
      <dgm:spPr/>
      <dgm:t>
        <a:bodyPr/>
        <a:lstStyle/>
        <a:p>
          <a:r>
            <a:rPr lang="en-US" dirty="0"/>
            <a:t>Cystic Fibrosis</a:t>
          </a:r>
        </a:p>
      </dgm:t>
    </dgm:pt>
    <dgm:pt modelId="{C33B7309-D934-4A95-82F9-16A6F838FE78}" type="parTrans" cxnId="{B0E29146-1BBD-4485-A046-F72ACCA6351E}">
      <dgm:prSet/>
      <dgm:spPr/>
      <dgm:t>
        <a:bodyPr/>
        <a:lstStyle/>
        <a:p>
          <a:endParaRPr lang="en-US"/>
        </a:p>
      </dgm:t>
    </dgm:pt>
    <dgm:pt modelId="{56A59ADE-D312-4F97-B88D-E287DD579089}" type="sibTrans" cxnId="{B0E29146-1BBD-4485-A046-F72ACCA6351E}">
      <dgm:prSet/>
      <dgm:spPr/>
      <dgm:t>
        <a:bodyPr/>
        <a:lstStyle/>
        <a:p>
          <a:endParaRPr lang="en-US"/>
        </a:p>
      </dgm:t>
    </dgm:pt>
    <dgm:pt modelId="{16A75DF4-1567-4CD5-BE4A-A53C675F8487}">
      <dgm:prSet/>
      <dgm:spPr/>
      <dgm:t>
        <a:bodyPr/>
        <a:lstStyle/>
        <a:p>
          <a:r>
            <a:rPr lang="en-US" dirty="0"/>
            <a:t>Down Syndrome</a:t>
          </a:r>
        </a:p>
      </dgm:t>
    </dgm:pt>
    <dgm:pt modelId="{353D14CF-7C7C-4BB8-B270-9F7FD2E514AE}" type="parTrans" cxnId="{6A992ADA-EED8-41C3-A0DE-D6CF65F4C875}">
      <dgm:prSet/>
      <dgm:spPr/>
      <dgm:t>
        <a:bodyPr/>
        <a:lstStyle/>
        <a:p>
          <a:endParaRPr lang="en-US"/>
        </a:p>
      </dgm:t>
    </dgm:pt>
    <dgm:pt modelId="{AEADA082-E6A4-4D2C-8AD5-A9E36DAA48C3}" type="sibTrans" cxnId="{6A992ADA-EED8-41C3-A0DE-D6CF65F4C875}">
      <dgm:prSet/>
      <dgm:spPr/>
      <dgm:t>
        <a:bodyPr/>
        <a:lstStyle/>
        <a:p>
          <a:endParaRPr lang="en-US"/>
        </a:p>
      </dgm:t>
    </dgm:pt>
    <dgm:pt modelId="{B2AB454F-F4CC-4018-AA53-A45F59B5AD14}">
      <dgm:prSet/>
      <dgm:spPr/>
      <dgm:t>
        <a:bodyPr/>
        <a:lstStyle/>
        <a:p>
          <a:r>
            <a:rPr lang="en-US" dirty="0"/>
            <a:t>Sickle Cell</a:t>
          </a:r>
        </a:p>
      </dgm:t>
    </dgm:pt>
    <dgm:pt modelId="{BBF63626-675A-433C-A4FA-218F2DC5B709}" type="parTrans" cxnId="{93088E89-282A-42F0-AE2D-4CA4760397EE}">
      <dgm:prSet/>
      <dgm:spPr/>
      <dgm:t>
        <a:bodyPr/>
        <a:lstStyle/>
        <a:p>
          <a:endParaRPr lang="en-US"/>
        </a:p>
      </dgm:t>
    </dgm:pt>
    <dgm:pt modelId="{90D1CFAB-347E-48E4-8FB8-854133E13D63}" type="sibTrans" cxnId="{93088E89-282A-42F0-AE2D-4CA4760397EE}">
      <dgm:prSet/>
      <dgm:spPr/>
      <dgm:t>
        <a:bodyPr/>
        <a:lstStyle/>
        <a:p>
          <a:endParaRPr lang="en-US"/>
        </a:p>
      </dgm:t>
    </dgm:pt>
    <dgm:pt modelId="{F3611C86-AEDB-457B-8547-96550A2C37FC}" type="pres">
      <dgm:prSet presAssocID="{8E9D6E19-165E-4A66-8A17-C05B2FAA83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0D60A-BA7C-4395-9862-AD51CBB62192}" type="pres">
      <dgm:prSet presAssocID="{D6CE9474-03B0-4186-8C81-5BDA4033F5E5}" presName="hierRoot1" presStyleCnt="0"/>
      <dgm:spPr/>
    </dgm:pt>
    <dgm:pt modelId="{51E02950-FEF8-40C1-8F64-907679735703}" type="pres">
      <dgm:prSet presAssocID="{D6CE9474-03B0-4186-8C81-5BDA4033F5E5}" presName="composite" presStyleCnt="0"/>
      <dgm:spPr/>
    </dgm:pt>
    <dgm:pt modelId="{C697E618-C2D7-4B4A-987C-E53B09A83B23}" type="pres">
      <dgm:prSet presAssocID="{D6CE9474-03B0-4186-8C81-5BDA4033F5E5}" presName="background" presStyleLbl="node0" presStyleIdx="0" presStyleCnt="4"/>
      <dgm:spPr/>
    </dgm:pt>
    <dgm:pt modelId="{FFED992B-8BD2-4D8F-A61D-7F10EC275D0B}" type="pres">
      <dgm:prSet presAssocID="{D6CE9474-03B0-4186-8C81-5BDA4033F5E5}" presName="text" presStyleLbl="fgAcc0" presStyleIdx="0" presStyleCnt="4">
        <dgm:presLayoutVars>
          <dgm:chPref val="3"/>
        </dgm:presLayoutVars>
      </dgm:prSet>
      <dgm:spPr/>
    </dgm:pt>
    <dgm:pt modelId="{5E4B15CE-0750-4D89-87B0-CEF8F6109F2F}" type="pres">
      <dgm:prSet presAssocID="{D6CE9474-03B0-4186-8C81-5BDA4033F5E5}" presName="hierChild2" presStyleCnt="0"/>
      <dgm:spPr/>
    </dgm:pt>
    <dgm:pt modelId="{1B226B42-1E7B-4D42-82E7-A6A7650333ED}" type="pres">
      <dgm:prSet presAssocID="{F3BA2A5D-5AD4-47FA-A0A5-BFA045941551}" presName="hierRoot1" presStyleCnt="0"/>
      <dgm:spPr/>
    </dgm:pt>
    <dgm:pt modelId="{E3E90CC0-5F81-43CE-9D0F-E914F63666C7}" type="pres">
      <dgm:prSet presAssocID="{F3BA2A5D-5AD4-47FA-A0A5-BFA045941551}" presName="composite" presStyleCnt="0"/>
      <dgm:spPr/>
    </dgm:pt>
    <dgm:pt modelId="{B4DADE1B-510E-4DED-AC40-19B832F0E88D}" type="pres">
      <dgm:prSet presAssocID="{F3BA2A5D-5AD4-47FA-A0A5-BFA045941551}" presName="background" presStyleLbl="node0" presStyleIdx="1" presStyleCnt="4"/>
      <dgm:spPr/>
    </dgm:pt>
    <dgm:pt modelId="{96F808D5-36D4-4213-BAD4-51AC6A0D4EC5}" type="pres">
      <dgm:prSet presAssocID="{F3BA2A5D-5AD4-47FA-A0A5-BFA045941551}" presName="text" presStyleLbl="fgAcc0" presStyleIdx="1" presStyleCnt="4">
        <dgm:presLayoutVars>
          <dgm:chPref val="3"/>
        </dgm:presLayoutVars>
      </dgm:prSet>
      <dgm:spPr/>
    </dgm:pt>
    <dgm:pt modelId="{80F1E4CF-017A-44F5-89C7-7E3739BCD5EA}" type="pres">
      <dgm:prSet presAssocID="{F3BA2A5D-5AD4-47FA-A0A5-BFA045941551}" presName="hierChild2" presStyleCnt="0"/>
      <dgm:spPr/>
    </dgm:pt>
    <dgm:pt modelId="{85D7843C-4C43-4F57-9BFB-D42BAE9AA1D5}" type="pres">
      <dgm:prSet presAssocID="{16A75DF4-1567-4CD5-BE4A-A53C675F8487}" presName="hierRoot1" presStyleCnt="0"/>
      <dgm:spPr/>
    </dgm:pt>
    <dgm:pt modelId="{CF6EB7A5-3FF6-42E6-A577-0EA69C9A94A0}" type="pres">
      <dgm:prSet presAssocID="{16A75DF4-1567-4CD5-BE4A-A53C675F8487}" presName="composite" presStyleCnt="0"/>
      <dgm:spPr/>
    </dgm:pt>
    <dgm:pt modelId="{1A36080E-3DC7-49AE-8303-B5AF3BA92740}" type="pres">
      <dgm:prSet presAssocID="{16A75DF4-1567-4CD5-BE4A-A53C675F8487}" presName="background" presStyleLbl="node0" presStyleIdx="2" presStyleCnt="4"/>
      <dgm:spPr/>
    </dgm:pt>
    <dgm:pt modelId="{6261081D-826E-4A79-BDB7-1E11FBFC2246}" type="pres">
      <dgm:prSet presAssocID="{16A75DF4-1567-4CD5-BE4A-A53C675F8487}" presName="text" presStyleLbl="fgAcc0" presStyleIdx="2" presStyleCnt="4">
        <dgm:presLayoutVars>
          <dgm:chPref val="3"/>
        </dgm:presLayoutVars>
      </dgm:prSet>
      <dgm:spPr/>
    </dgm:pt>
    <dgm:pt modelId="{1662FF7F-EFED-48B8-A52B-88D4D661B883}" type="pres">
      <dgm:prSet presAssocID="{16A75DF4-1567-4CD5-BE4A-A53C675F8487}" presName="hierChild2" presStyleCnt="0"/>
      <dgm:spPr/>
    </dgm:pt>
    <dgm:pt modelId="{681A0926-6CE0-49EB-AC00-EE0491382981}" type="pres">
      <dgm:prSet presAssocID="{B2AB454F-F4CC-4018-AA53-A45F59B5AD14}" presName="hierRoot1" presStyleCnt="0"/>
      <dgm:spPr/>
    </dgm:pt>
    <dgm:pt modelId="{266E3AFB-285B-4312-8977-6C291DF0BE37}" type="pres">
      <dgm:prSet presAssocID="{B2AB454F-F4CC-4018-AA53-A45F59B5AD14}" presName="composite" presStyleCnt="0"/>
      <dgm:spPr/>
    </dgm:pt>
    <dgm:pt modelId="{E4636AA1-0292-404D-BC25-24064B9ECEC7}" type="pres">
      <dgm:prSet presAssocID="{B2AB454F-F4CC-4018-AA53-A45F59B5AD14}" presName="background" presStyleLbl="node0" presStyleIdx="3" presStyleCnt="4"/>
      <dgm:spPr/>
    </dgm:pt>
    <dgm:pt modelId="{0794404E-13EC-4257-BA40-63513067AE7F}" type="pres">
      <dgm:prSet presAssocID="{B2AB454F-F4CC-4018-AA53-A45F59B5AD14}" presName="text" presStyleLbl="fgAcc0" presStyleIdx="3" presStyleCnt="4">
        <dgm:presLayoutVars>
          <dgm:chPref val="3"/>
        </dgm:presLayoutVars>
      </dgm:prSet>
      <dgm:spPr/>
    </dgm:pt>
    <dgm:pt modelId="{52D4428F-C1A0-4835-81B6-681C81251A2F}" type="pres">
      <dgm:prSet presAssocID="{B2AB454F-F4CC-4018-AA53-A45F59B5AD14}" presName="hierChild2" presStyleCnt="0"/>
      <dgm:spPr/>
    </dgm:pt>
  </dgm:ptLst>
  <dgm:cxnLst>
    <dgm:cxn modelId="{1ACEC524-C5B0-47F6-AF03-E6583CA5E329}" type="presOf" srcId="{16A75DF4-1567-4CD5-BE4A-A53C675F8487}" destId="{6261081D-826E-4A79-BDB7-1E11FBFC2246}" srcOrd="0" destOrd="0" presId="urn:microsoft.com/office/officeart/2005/8/layout/hierarchy1"/>
    <dgm:cxn modelId="{B0E29146-1BBD-4485-A046-F72ACCA6351E}" srcId="{8E9D6E19-165E-4A66-8A17-C05B2FAA838D}" destId="{F3BA2A5D-5AD4-47FA-A0A5-BFA045941551}" srcOrd="1" destOrd="0" parTransId="{C33B7309-D934-4A95-82F9-16A6F838FE78}" sibTransId="{56A59ADE-D312-4F97-B88D-E287DD579089}"/>
    <dgm:cxn modelId="{DAA41A4E-CE29-43D5-89D3-9B6F67DB21F8}" srcId="{8E9D6E19-165E-4A66-8A17-C05B2FAA838D}" destId="{D6CE9474-03B0-4186-8C81-5BDA4033F5E5}" srcOrd="0" destOrd="0" parTransId="{2B7FD781-88A2-4821-9623-7775E1167750}" sibTransId="{2B4E3EDA-2773-439A-B8CE-B14B262A5ED0}"/>
    <dgm:cxn modelId="{1037B771-43E5-4DB3-ADE0-A6E9A30A1139}" type="presOf" srcId="{8E9D6E19-165E-4A66-8A17-C05B2FAA838D}" destId="{F3611C86-AEDB-457B-8547-96550A2C37FC}" srcOrd="0" destOrd="0" presId="urn:microsoft.com/office/officeart/2005/8/layout/hierarchy1"/>
    <dgm:cxn modelId="{92E5B475-E096-4CF7-A5A7-523C2C1DAB8C}" type="presOf" srcId="{D6CE9474-03B0-4186-8C81-5BDA4033F5E5}" destId="{FFED992B-8BD2-4D8F-A61D-7F10EC275D0B}" srcOrd="0" destOrd="0" presId="urn:microsoft.com/office/officeart/2005/8/layout/hierarchy1"/>
    <dgm:cxn modelId="{93088E89-282A-42F0-AE2D-4CA4760397EE}" srcId="{8E9D6E19-165E-4A66-8A17-C05B2FAA838D}" destId="{B2AB454F-F4CC-4018-AA53-A45F59B5AD14}" srcOrd="3" destOrd="0" parTransId="{BBF63626-675A-433C-A4FA-218F2DC5B709}" sibTransId="{90D1CFAB-347E-48E4-8FB8-854133E13D63}"/>
    <dgm:cxn modelId="{6EB4138A-3338-4E20-8561-BAFFD75542CE}" type="presOf" srcId="{F3BA2A5D-5AD4-47FA-A0A5-BFA045941551}" destId="{96F808D5-36D4-4213-BAD4-51AC6A0D4EC5}" srcOrd="0" destOrd="0" presId="urn:microsoft.com/office/officeart/2005/8/layout/hierarchy1"/>
    <dgm:cxn modelId="{6A992ADA-EED8-41C3-A0DE-D6CF65F4C875}" srcId="{8E9D6E19-165E-4A66-8A17-C05B2FAA838D}" destId="{16A75DF4-1567-4CD5-BE4A-A53C675F8487}" srcOrd="2" destOrd="0" parTransId="{353D14CF-7C7C-4BB8-B270-9F7FD2E514AE}" sibTransId="{AEADA082-E6A4-4D2C-8AD5-A9E36DAA48C3}"/>
    <dgm:cxn modelId="{94CD1CE8-DE56-4C2F-AF7C-C48D5D8C631E}" type="presOf" srcId="{B2AB454F-F4CC-4018-AA53-A45F59B5AD14}" destId="{0794404E-13EC-4257-BA40-63513067AE7F}" srcOrd="0" destOrd="0" presId="urn:microsoft.com/office/officeart/2005/8/layout/hierarchy1"/>
    <dgm:cxn modelId="{9B4B721A-E488-4E65-BF8A-7A7D09DAF006}" type="presParOf" srcId="{F3611C86-AEDB-457B-8547-96550A2C37FC}" destId="{D5C0D60A-BA7C-4395-9862-AD51CBB62192}" srcOrd="0" destOrd="0" presId="urn:microsoft.com/office/officeart/2005/8/layout/hierarchy1"/>
    <dgm:cxn modelId="{CC0025C3-AACA-4C0F-908D-911CEEF2CF7A}" type="presParOf" srcId="{D5C0D60A-BA7C-4395-9862-AD51CBB62192}" destId="{51E02950-FEF8-40C1-8F64-907679735703}" srcOrd="0" destOrd="0" presId="urn:microsoft.com/office/officeart/2005/8/layout/hierarchy1"/>
    <dgm:cxn modelId="{8CF12779-208A-49E8-8F72-5B7ED72BA35A}" type="presParOf" srcId="{51E02950-FEF8-40C1-8F64-907679735703}" destId="{C697E618-C2D7-4B4A-987C-E53B09A83B23}" srcOrd="0" destOrd="0" presId="urn:microsoft.com/office/officeart/2005/8/layout/hierarchy1"/>
    <dgm:cxn modelId="{B2AC0F34-A24E-4590-A496-BAEE010C1997}" type="presParOf" srcId="{51E02950-FEF8-40C1-8F64-907679735703}" destId="{FFED992B-8BD2-4D8F-A61D-7F10EC275D0B}" srcOrd="1" destOrd="0" presId="urn:microsoft.com/office/officeart/2005/8/layout/hierarchy1"/>
    <dgm:cxn modelId="{B0E02F4D-5BA0-4DE9-8DA2-DB6AD63A5389}" type="presParOf" srcId="{D5C0D60A-BA7C-4395-9862-AD51CBB62192}" destId="{5E4B15CE-0750-4D89-87B0-CEF8F6109F2F}" srcOrd="1" destOrd="0" presId="urn:microsoft.com/office/officeart/2005/8/layout/hierarchy1"/>
    <dgm:cxn modelId="{8A17CD42-8B63-4E21-9D5C-B810CA4AEA09}" type="presParOf" srcId="{F3611C86-AEDB-457B-8547-96550A2C37FC}" destId="{1B226B42-1E7B-4D42-82E7-A6A7650333ED}" srcOrd="1" destOrd="0" presId="urn:microsoft.com/office/officeart/2005/8/layout/hierarchy1"/>
    <dgm:cxn modelId="{11BDE0E3-86DC-4041-B4B4-54D3B57EE9AD}" type="presParOf" srcId="{1B226B42-1E7B-4D42-82E7-A6A7650333ED}" destId="{E3E90CC0-5F81-43CE-9D0F-E914F63666C7}" srcOrd="0" destOrd="0" presId="urn:microsoft.com/office/officeart/2005/8/layout/hierarchy1"/>
    <dgm:cxn modelId="{89C2FF61-4B95-4DA1-B3E5-C2F5D4A8B60C}" type="presParOf" srcId="{E3E90CC0-5F81-43CE-9D0F-E914F63666C7}" destId="{B4DADE1B-510E-4DED-AC40-19B832F0E88D}" srcOrd="0" destOrd="0" presId="urn:microsoft.com/office/officeart/2005/8/layout/hierarchy1"/>
    <dgm:cxn modelId="{59595356-52B3-4999-A566-3F71E2554AF5}" type="presParOf" srcId="{E3E90CC0-5F81-43CE-9D0F-E914F63666C7}" destId="{96F808D5-36D4-4213-BAD4-51AC6A0D4EC5}" srcOrd="1" destOrd="0" presId="urn:microsoft.com/office/officeart/2005/8/layout/hierarchy1"/>
    <dgm:cxn modelId="{D88EC848-F2F6-4C9C-B4C7-E261086D0DF4}" type="presParOf" srcId="{1B226B42-1E7B-4D42-82E7-A6A7650333ED}" destId="{80F1E4CF-017A-44F5-89C7-7E3739BCD5EA}" srcOrd="1" destOrd="0" presId="urn:microsoft.com/office/officeart/2005/8/layout/hierarchy1"/>
    <dgm:cxn modelId="{C6A698DC-9522-4735-80C8-53E5378C4C40}" type="presParOf" srcId="{F3611C86-AEDB-457B-8547-96550A2C37FC}" destId="{85D7843C-4C43-4F57-9BFB-D42BAE9AA1D5}" srcOrd="2" destOrd="0" presId="urn:microsoft.com/office/officeart/2005/8/layout/hierarchy1"/>
    <dgm:cxn modelId="{BC4BC776-ECC2-4489-89D2-4689FC4D15AB}" type="presParOf" srcId="{85D7843C-4C43-4F57-9BFB-D42BAE9AA1D5}" destId="{CF6EB7A5-3FF6-42E6-A577-0EA69C9A94A0}" srcOrd="0" destOrd="0" presId="urn:microsoft.com/office/officeart/2005/8/layout/hierarchy1"/>
    <dgm:cxn modelId="{FC58DEB3-78D1-4872-BA7C-791918FE5B64}" type="presParOf" srcId="{CF6EB7A5-3FF6-42E6-A577-0EA69C9A94A0}" destId="{1A36080E-3DC7-49AE-8303-B5AF3BA92740}" srcOrd="0" destOrd="0" presId="urn:microsoft.com/office/officeart/2005/8/layout/hierarchy1"/>
    <dgm:cxn modelId="{DAED10EE-9F89-48E8-BC33-33996F771122}" type="presParOf" srcId="{CF6EB7A5-3FF6-42E6-A577-0EA69C9A94A0}" destId="{6261081D-826E-4A79-BDB7-1E11FBFC2246}" srcOrd="1" destOrd="0" presId="urn:microsoft.com/office/officeart/2005/8/layout/hierarchy1"/>
    <dgm:cxn modelId="{39D39D98-BA9E-47D1-B2E7-BD39312E7299}" type="presParOf" srcId="{85D7843C-4C43-4F57-9BFB-D42BAE9AA1D5}" destId="{1662FF7F-EFED-48B8-A52B-88D4D661B883}" srcOrd="1" destOrd="0" presId="urn:microsoft.com/office/officeart/2005/8/layout/hierarchy1"/>
    <dgm:cxn modelId="{60E7D445-28C2-41ED-A78A-6AEF50D40E2A}" type="presParOf" srcId="{F3611C86-AEDB-457B-8547-96550A2C37FC}" destId="{681A0926-6CE0-49EB-AC00-EE0491382981}" srcOrd="3" destOrd="0" presId="urn:microsoft.com/office/officeart/2005/8/layout/hierarchy1"/>
    <dgm:cxn modelId="{0484B90B-5782-41EF-BA93-B8814CEB71FE}" type="presParOf" srcId="{681A0926-6CE0-49EB-AC00-EE0491382981}" destId="{266E3AFB-285B-4312-8977-6C291DF0BE37}" srcOrd="0" destOrd="0" presId="urn:microsoft.com/office/officeart/2005/8/layout/hierarchy1"/>
    <dgm:cxn modelId="{AA48671F-55DA-4367-BC48-016A74EAAE9C}" type="presParOf" srcId="{266E3AFB-285B-4312-8977-6C291DF0BE37}" destId="{E4636AA1-0292-404D-BC25-24064B9ECEC7}" srcOrd="0" destOrd="0" presId="urn:microsoft.com/office/officeart/2005/8/layout/hierarchy1"/>
    <dgm:cxn modelId="{5A87A639-2762-415F-A00B-C867D6D07CE2}" type="presParOf" srcId="{266E3AFB-285B-4312-8977-6C291DF0BE37}" destId="{0794404E-13EC-4257-BA40-63513067AE7F}" srcOrd="1" destOrd="0" presId="urn:microsoft.com/office/officeart/2005/8/layout/hierarchy1"/>
    <dgm:cxn modelId="{168A336E-DF56-4407-A0BB-5815E3FB42AB}" type="presParOf" srcId="{681A0926-6CE0-49EB-AC00-EE0491382981}" destId="{52D4428F-C1A0-4835-81B6-681C81251A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E618-C2D7-4B4A-987C-E53B09A83B23}">
      <dsp:nvSpPr>
        <dsp:cNvPr id="0" name=""/>
        <dsp:cNvSpPr/>
      </dsp:nvSpPr>
      <dsp:spPr>
        <a:xfrm>
          <a:off x="2946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992B-8BD2-4D8F-A61D-7F10EC275D0B}">
      <dsp:nvSpPr>
        <dsp:cNvPr id="0" name=""/>
        <dsp:cNvSpPr/>
      </dsp:nvSpPr>
      <dsp:spPr>
        <a:xfrm>
          <a:off x="236726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Diabetes</a:t>
          </a:r>
        </a:p>
      </dsp:txBody>
      <dsp:txXfrm>
        <a:off x="275858" y="1291075"/>
        <a:ext cx="2025748" cy="1257784"/>
      </dsp:txXfrm>
    </dsp:sp>
    <dsp:sp modelId="{B4DADE1B-510E-4DED-AC40-19B832F0E88D}">
      <dsp:nvSpPr>
        <dsp:cNvPr id="0" name=""/>
        <dsp:cNvSpPr/>
      </dsp:nvSpPr>
      <dsp:spPr>
        <a:xfrm>
          <a:off x="2574518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808D5-36D4-4213-BAD4-51AC6A0D4EC5}">
      <dsp:nvSpPr>
        <dsp:cNvPr id="0" name=""/>
        <dsp:cNvSpPr/>
      </dsp:nvSpPr>
      <dsp:spPr>
        <a:xfrm>
          <a:off x="2808297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Cystic Fibrosis</a:t>
          </a:r>
        </a:p>
      </dsp:txBody>
      <dsp:txXfrm>
        <a:off x="2847429" y="1291075"/>
        <a:ext cx="2025748" cy="1257784"/>
      </dsp:txXfrm>
    </dsp:sp>
    <dsp:sp modelId="{1A36080E-3DC7-49AE-8303-B5AF3BA92740}">
      <dsp:nvSpPr>
        <dsp:cNvPr id="0" name=""/>
        <dsp:cNvSpPr/>
      </dsp:nvSpPr>
      <dsp:spPr>
        <a:xfrm>
          <a:off x="5146089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1081D-826E-4A79-BDB7-1E11FBFC2246}">
      <dsp:nvSpPr>
        <dsp:cNvPr id="0" name=""/>
        <dsp:cNvSpPr/>
      </dsp:nvSpPr>
      <dsp:spPr>
        <a:xfrm>
          <a:off x="5379868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Down Syndrome</a:t>
          </a:r>
        </a:p>
      </dsp:txBody>
      <dsp:txXfrm>
        <a:off x="5419000" y="1291075"/>
        <a:ext cx="2025748" cy="1257784"/>
      </dsp:txXfrm>
    </dsp:sp>
    <dsp:sp modelId="{E4636AA1-0292-404D-BC25-24064B9ECEC7}">
      <dsp:nvSpPr>
        <dsp:cNvPr id="0" name=""/>
        <dsp:cNvSpPr/>
      </dsp:nvSpPr>
      <dsp:spPr>
        <a:xfrm>
          <a:off x="7717661" y="102985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4404E-13EC-4257-BA40-63513067AE7F}">
      <dsp:nvSpPr>
        <dsp:cNvPr id="0" name=""/>
        <dsp:cNvSpPr/>
      </dsp:nvSpPr>
      <dsp:spPr>
        <a:xfrm>
          <a:off x="7951440" y="125194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Sickle Cell</a:t>
          </a:r>
        </a:p>
      </dsp:txBody>
      <dsp:txXfrm>
        <a:off x="7990572" y="1291075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1E20B-DE44-464A-B62E-F3676F5FCD2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8C40-4039-48D7-A9F4-9F2703446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pkinscf.org/knowledge/cftr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CFTR - Johns Hopkins Cystic Fibrosis Center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38C40-4039-48D7-A9F4-9F27034461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Inactivated: Hep A. Flu, Polio, Rabies</a:t>
            </a:r>
          </a:p>
          <a:p>
            <a:r>
              <a:rPr lang="en-US" dirty="0"/>
              <a:t>Live: MMR, Smallpox, chicken pox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38C40-4039-48D7-A9F4-9F27034461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067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6/23/2025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sz="100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201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-lDXBZofM" TargetMode="External"/><Relationship Id="rId2" Type="http://schemas.openxmlformats.org/officeDocument/2006/relationships/hyperlink" Target="https://www.youtube.com/watch?v=CDw4WPng2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ausqhqklH0" TargetMode="External"/><Relationship Id="rId5" Type="http://schemas.openxmlformats.org/officeDocument/2006/relationships/hyperlink" Target="https://www.youtube.com/watch?v=xi9FH0gWLn4&amp;t=67s" TargetMode="External"/><Relationship Id="rId4" Type="http://schemas.openxmlformats.org/officeDocument/2006/relationships/hyperlink" Target="https://www.youtube.com/watch?v=y_a7Y2SHTq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pkinscf.org/knowledge/effects-of-cf/" TargetMode="External"/><Relationship Id="rId2" Type="http://schemas.openxmlformats.org/officeDocument/2006/relationships/hyperlink" Target="https://www.stanfordchildrens.org/content/dam/sch/content-public/pdf/cystic-fibrosis-patient-newsletter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human_vaccines" TargetMode="External"/><Relationship Id="rId2" Type="http://schemas.openxmlformats.org/officeDocument/2006/relationships/hyperlink" Target="https://www.cdc.gov/vaccines-children/schedul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smallpox/data-research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qlTslU22s" TargetMode="External"/><Relationship Id="rId2" Type="http://schemas.openxmlformats.org/officeDocument/2006/relationships/hyperlink" Target="https://www.youtube.com/watch?v=uVUf_pt7Sh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ofvaccines.org/vaccines-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LwYOYZyPzw&amp;pp=ygUZaG93IGFyZSB2YWNjaW5lcyBwcm9kdWNlZA%3D%3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how-long-it-took-to-develop-other-vaccines-in-history-2020-7" TargetMode="External"/><Relationship Id="rId2" Type="http://schemas.openxmlformats.org/officeDocument/2006/relationships/hyperlink" Target="https://www.youtube.com/watch?v=v-NEr3KCug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b.org/" TargetMode="External"/><Relationship Id="rId2" Type="http://schemas.openxmlformats.org/officeDocument/2006/relationships/hyperlink" Target="https://www.embl.org/ells/teachingbase/focus-on-insul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gene?Cmd=DetailsSearch&amp;Term=363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x.com/healthcare-access/research/how-much-does-insulin-cost-compare-brands" TargetMode="External"/><Relationship Id="rId2" Type="http://schemas.openxmlformats.org/officeDocument/2006/relationships/hyperlink" Target="https://worldpopulationreview.com/country-rankings/cost-of-insulin-by-count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1051560" y="942975"/>
            <a:ext cx="9966960" cy="3525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Genetic Disorders,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89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Vaccine Development, 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89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CRISPR, Genomics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4"/>
          <p:cNvSpPr/>
          <p:nvPr/>
        </p:nvSpPr>
        <p:spPr>
          <a:xfrm>
            <a:off x="5233492" y="4782642"/>
            <a:ext cx="302419" cy="302419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761970"/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C800F1-E35A-B7CA-21E8-F43F5353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0"/>
            <a:ext cx="955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2D506-2071-D769-185B-309B1D66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0" y="1273904"/>
            <a:ext cx="11571300" cy="34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1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46FF-862F-EE53-F563-6F3C6EDE15AC}"/>
              </a:ext>
            </a:extLst>
          </p:cNvPr>
          <p:cNvSpPr txBox="1"/>
          <p:nvPr/>
        </p:nvSpPr>
        <p:spPr>
          <a:xfrm>
            <a:off x="737936" y="53722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Genetic Engineering</a:t>
            </a:r>
            <a:endParaRPr lang="en-US" dirty="0"/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Making synthetic human insulin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Why Diabetics Are Making Homemade Insulin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Using Gene-Editing to Cure Type 1 Diabetes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Genetic Modification Explained || Insulin-Producing Bacteria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8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ose-up of purple cells">
            <a:extLst>
              <a:ext uri="{FF2B5EF4-FFF2-40B4-BE49-F238E27FC236}">
                <a16:creationId xmlns:a16="http://schemas.microsoft.com/office/drawing/2014/main" id="{E3BEF150-1845-7492-7868-E6E69DB868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601" b="7399"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210507A-014E-05D4-0DF5-7842D74B2766}"/>
              </a:ext>
            </a:extLst>
          </p:cNvPr>
          <p:cNvSpPr txBox="1"/>
          <p:nvPr/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lIns="91440" tIns="45720" rIns="91440" bIns="45720" numCol="1" spcCol="1270" rtlCol="0" anchor="b" anchorCtr="0">
            <a:normAutofit/>
          </a:bodyPr>
          <a:lstStyle/>
          <a:p>
            <a:pPr marL="0" lvl="0" indent="0" defTabSz="9144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271341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F90D-244C-92D4-BC91-4E0DCECE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fault in our stars movie story - ingdas">
            <a:extLst>
              <a:ext uri="{FF2B5EF4-FFF2-40B4-BE49-F238E27FC236}">
                <a16:creationId xmlns:a16="http://schemas.microsoft.com/office/drawing/2014/main" id="{30B0C95C-9356-200D-F864-2B64619F46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" y="2093976"/>
            <a:ext cx="5578952" cy="31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ve Feet Apart (2019) - AZ Movies">
            <a:extLst>
              <a:ext uri="{FF2B5EF4-FFF2-40B4-BE49-F238E27FC236}">
                <a16:creationId xmlns:a16="http://schemas.microsoft.com/office/drawing/2014/main" id="{8C2BF1BF-E6B8-AD19-746A-C2523159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76" y="2093976"/>
            <a:ext cx="6294684" cy="32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9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717C-A234-030C-EA6B-02D22E8D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" y="0"/>
            <a:ext cx="10058400" cy="1609344"/>
          </a:xfrm>
        </p:spPr>
        <p:txBody>
          <a:bodyPr/>
          <a:lstStyle/>
          <a:p>
            <a:r>
              <a:rPr lang="en-US" dirty="0"/>
              <a:t>What is CF?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0AAAB-E798-2651-2496-A97C83633668}"/>
              </a:ext>
            </a:extLst>
          </p:cNvPr>
          <p:cNvSpPr txBox="1"/>
          <p:nvPr/>
        </p:nvSpPr>
        <p:spPr>
          <a:xfrm>
            <a:off x="352926" y="1609344"/>
            <a:ext cx="1127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Mutation in the </a:t>
            </a:r>
            <a:r>
              <a:rPr lang="en-US" b="1" dirty="0"/>
              <a:t>Cystic Fibrosis Transmembrane Conductance Regulator </a:t>
            </a:r>
            <a:r>
              <a:rPr lang="en-US" dirty="0"/>
              <a:t>(CFTR)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Faculty CFR protein changes how much salt movies in and out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Causes thick and sticky mucus and increase salt in sweat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Interruprs function of vital organs, </a:t>
            </a:r>
            <a:r>
              <a:rPr lang="en-US" dirty="0" err="1"/>
              <a:t>esp</a:t>
            </a:r>
            <a:r>
              <a:rPr lang="en-US" dirty="0"/>
              <a:t> the lungs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involves the pancreas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current cure but there have been developments </a:t>
            </a:r>
            <a:r>
              <a:rPr lang="en-US" dirty="0">
                <a:hlinkClick r:id="rId2"/>
              </a:rPr>
              <a:t>cystic-fibrosis-patient-newsletter.pdf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Effects </a:t>
            </a:r>
            <a:r>
              <a:rPr lang="en-US" dirty="0" err="1">
                <a:hlinkClick r:id="rId3"/>
              </a:rPr>
              <a:t>Effects</a:t>
            </a:r>
            <a:r>
              <a:rPr lang="en-US" dirty="0">
                <a:hlinkClick r:id="rId3"/>
              </a:rPr>
              <a:t> of CF - Johns Hopkins Cystic Fibrosis Center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5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28" name="Oval 5127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122" name="Picture 2" descr="Image of healthy bronchus in the lungs and one with cystic fibrosis. The thick mucus in someone with CF limits air flow.">
            <a:extLst>
              <a:ext uri="{FF2B5EF4-FFF2-40B4-BE49-F238E27FC236}">
                <a16:creationId xmlns:a16="http://schemas.microsoft.com/office/drawing/2014/main" id="{DA976609-36E0-3604-FBC8-729C3D92B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3553" y="818727"/>
            <a:ext cx="3784895" cy="52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84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80" name="Oval 3079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3080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" name="Picture 2" descr="CFTR Channel">
            <a:extLst>
              <a:ext uri="{FF2B5EF4-FFF2-40B4-BE49-F238E27FC236}">
                <a16:creationId xmlns:a16="http://schemas.microsoft.com/office/drawing/2014/main" id="{0813651C-1A07-3F21-E676-DDC9FC07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7" b="1043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4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FTR cellular processing">
            <a:extLst>
              <a:ext uri="{FF2B5EF4-FFF2-40B4-BE49-F238E27FC236}">
                <a16:creationId xmlns:a16="http://schemas.microsoft.com/office/drawing/2014/main" id="{4C87BFA4-DB48-1124-4B1B-923105C9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1042737"/>
            <a:ext cx="11430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1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heritance pattern for cystic fibrosis">
            <a:extLst>
              <a:ext uri="{FF2B5EF4-FFF2-40B4-BE49-F238E27FC236}">
                <a16:creationId xmlns:a16="http://schemas.microsoft.com/office/drawing/2014/main" id="{2258B648-BD6D-B30D-8C17-C52E1035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7367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8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6D2C5-E927-C824-1DC5-5FB2FFA6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EBA2-C85B-AC44-0920-7BF993B0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22" y="1407468"/>
            <a:ext cx="5250030" cy="13451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haroni"/>
              </a:rPr>
              <a:t>Genetic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98C7-8E17-4B9E-11EE-1A77A110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66" y="3279027"/>
            <a:ext cx="10053941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are some common genetic disorders that you have heard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2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47142-E809-2D8A-D771-786ABD5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768" y="2906591"/>
            <a:ext cx="4741963" cy="197196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Vaccines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News Flash • Fayette County, PA • CivicEngage">
            <a:extLst>
              <a:ext uri="{FF2B5EF4-FFF2-40B4-BE49-F238E27FC236}">
                <a16:creationId xmlns:a16="http://schemas.microsoft.com/office/drawing/2014/main" id="{F2B0C576-A185-C3CA-F054-8E32726E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96" y="1627602"/>
            <a:ext cx="3573675" cy="36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8831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6E1FF-40C5-B251-A99C-0ED2DA3D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A5A9-F7F5-B107-6E1D-36F2F9B1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22" y="1407468"/>
            <a:ext cx="5250030" cy="13451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haroni"/>
              </a:rPr>
              <a:t>Genetic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FA3D-73CB-EF29-B51E-5B5D3A6D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66" y="3279027"/>
            <a:ext cx="10053941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are some common vaccines that you know?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17CB5-C758-E1FB-EA3F-FA5E798B31F7}"/>
              </a:ext>
            </a:extLst>
          </p:cNvPr>
          <p:cNvSpPr txBox="1"/>
          <p:nvPr/>
        </p:nvSpPr>
        <p:spPr>
          <a:xfrm>
            <a:off x="5751871" y="57051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Vaccine Schedules | Childhood Vaccines | CDC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6582-494B-E045-69E5-FFD826154863}"/>
              </a:ext>
            </a:extLst>
          </p:cNvPr>
          <p:cNvSpPr txBox="1"/>
          <p:nvPr/>
        </p:nvSpPr>
        <p:spPr>
          <a:xfrm>
            <a:off x="420222" y="56706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Timeline of human vaccines - Wikipedia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FAFD7-FB99-CAC8-0222-F969BFB6FDC2}"/>
              </a:ext>
            </a:extLst>
          </p:cNvPr>
          <p:cNvSpPr txBox="1"/>
          <p:nvPr/>
        </p:nvSpPr>
        <p:spPr>
          <a:xfrm>
            <a:off x="8072207" y="1397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Smallpox Research | Smallpox | 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2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421BD-1A3F-3B3B-0A4A-6DD182D40695}"/>
              </a:ext>
            </a:extLst>
          </p:cNvPr>
          <p:cNvSpPr txBox="1"/>
          <p:nvPr/>
        </p:nvSpPr>
        <p:spPr>
          <a:xfrm>
            <a:off x="3048000" y="324679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Antibiotics, Antivirals, and Vaccines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Viruses (Updated)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5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26889-C7D2-D5E8-9522-9E3AFDCD6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A6392E-4DB5-98A4-11F0-C6A2C808CFF1}"/>
              </a:ext>
            </a:extLst>
          </p:cNvPr>
          <p:cNvSpPr txBox="1"/>
          <p:nvPr/>
        </p:nvSpPr>
        <p:spPr>
          <a:xfrm>
            <a:off x="314632" y="285135"/>
            <a:ext cx="1156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Types of Vaccines</a:t>
            </a:r>
          </a:p>
          <a:p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9E80BB-CE42-2155-BFE4-94EA0FDCE4CD}"/>
              </a:ext>
            </a:extLst>
          </p:cNvPr>
          <p:cNvSpPr txBox="1"/>
          <p:nvPr/>
        </p:nvSpPr>
        <p:spPr>
          <a:xfrm>
            <a:off x="879728" y="2132374"/>
            <a:ext cx="107668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Inactivated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Live-attenuated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Subunit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Toxoid</a:t>
            </a:r>
            <a:br>
              <a:rPr lang="en-US" sz="3200" b="1" dirty="0"/>
            </a:b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Messenger RNA (mRNA)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br>
              <a:rPr lang="en-US" sz="3200" dirty="0"/>
            </a:br>
            <a:endParaRPr lang="en-US" sz="3200" dirty="0"/>
          </a:p>
          <a:p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D5117-7601-7A50-232C-C62D3C2D4623}"/>
              </a:ext>
            </a:extLst>
          </p:cNvPr>
          <p:cNvSpPr txBox="1"/>
          <p:nvPr/>
        </p:nvSpPr>
        <p:spPr>
          <a:xfrm>
            <a:off x="7816645" y="2851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Vaccines 101 | History of Vaccines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D1553-D451-8129-57D9-D6E956A182ED}"/>
              </a:ext>
            </a:extLst>
          </p:cNvPr>
          <p:cNvSpPr txBox="1"/>
          <p:nvPr/>
        </p:nvSpPr>
        <p:spPr>
          <a:xfrm rot="10800000" flipV="1">
            <a:off x="7952744" y="855101"/>
            <a:ext cx="369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How Are Vaccines Actually Made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9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6880C-D3F9-F2A0-02D2-F844E1D25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ccines Topics Four images working 02">
            <a:extLst>
              <a:ext uri="{FF2B5EF4-FFF2-40B4-BE49-F238E27FC236}">
                <a16:creationId xmlns:a16="http://schemas.microsoft.com/office/drawing/2014/main" id="{B7EBFE75-6DA4-DC94-7927-EED399D1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9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4BB9E-F721-1D2D-4DF5-9C6E0A381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ccines topic 2 01 Vaccine Antigens">
            <a:extLst>
              <a:ext uri="{FF2B5EF4-FFF2-40B4-BE49-F238E27FC236}">
                <a16:creationId xmlns:a16="http://schemas.microsoft.com/office/drawing/2014/main" id="{81EE745F-9995-5543-A2CD-4209B583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4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11D11-C57F-D0F7-C162-7D6CE31B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ccines Topics Four images working 01">
            <a:extLst>
              <a:ext uri="{FF2B5EF4-FFF2-40B4-BE49-F238E27FC236}">
                <a16:creationId xmlns:a16="http://schemas.microsoft.com/office/drawing/2014/main" id="{D0F1EB37-0D26-3262-8B22-563A3F10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67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83F2-745C-C66F-16FF-4893839E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E529-9ADE-7E0C-0B9B-A1B72D2A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Vaccines Topics Four images working 03">
            <a:extLst>
              <a:ext uri="{FF2B5EF4-FFF2-40B4-BE49-F238E27FC236}">
                <a16:creationId xmlns:a16="http://schemas.microsoft.com/office/drawing/2014/main" id="{1EC9C602-27EF-D154-914B-7279C294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6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2F41-7A1D-AE03-71D2-9A6ED06B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ccines Topics Four images working 04">
            <a:extLst>
              <a:ext uri="{FF2B5EF4-FFF2-40B4-BE49-F238E27FC236}">
                <a16:creationId xmlns:a16="http://schemas.microsoft.com/office/drawing/2014/main" id="{FE195D1D-47E1-4CE2-1BF0-AED2E55A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72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70EB4-DFC4-25E6-E9AB-0E275ABA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E4E0-48C9-FA3E-1C6E-46896D82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66" y="3279027"/>
            <a:ext cx="10053941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How long does it take to make a vaccine?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935447-E4D2-92E3-5558-B893B726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CCE96-ECC1-45DF-F80E-7EF19E3A1AD5}"/>
              </a:ext>
            </a:extLst>
          </p:cNvPr>
          <p:cNvSpPr txBox="1"/>
          <p:nvPr/>
        </p:nvSpPr>
        <p:spPr>
          <a:xfrm>
            <a:off x="6093236" y="50005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(174) How the COVID-19 vaccines were created so quickly - Kaitlyn Sadtler and Elizabeth Wayne - YouTube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A98CF-453C-DFF4-6C20-930606E55FCD}"/>
              </a:ext>
            </a:extLst>
          </p:cNvPr>
          <p:cNvSpPr txBox="1"/>
          <p:nvPr/>
        </p:nvSpPr>
        <p:spPr>
          <a:xfrm>
            <a:off x="-2764" y="60502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How Long It Took to Develop Other Vaccines in History - Business Insider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1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6B5B-244A-1B1F-1EA3-3E052891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1E90-4CC7-79E4-4A27-461E0B18D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378" y="1826278"/>
            <a:ext cx="9144000" cy="279806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Aharoni"/>
                <a:cs typeface="Aharoni"/>
              </a:rPr>
              <a:t>Genetic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84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C287C8-9698-BF3F-06A3-497FCA6C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CB33-DE68-4C5B-B513-D330414E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common Examples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F64C77F-C365-B409-B164-61E10AC5D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0414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3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EBF08-0F74-D503-23DA-2280F4AF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ADB62A-29CA-5AE7-BD69-F7BB7C20B3A3}"/>
              </a:ext>
            </a:extLst>
          </p:cNvPr>
          <p:cNvSpPr txBox="1"/>
          <p:nvPr/>
        </p:nvSpPr>
        <p:spPr>
          <a:xfrm>
            <a:off x="314632" y="285135"/>
            <a:ext cx="1156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Insulin</a:t>
            </a:r>
          </a:p>
          <a:p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0DCDE-4357-0FEB-68C6-1A8487050A15}"/>
              </a:ext>
            </a:extLst>
          </p:cNvPr>
          <p:cNvSpPr txBox="1"/>
          <p:nvPr/>
        </p:nvSpPr>
        <p:spPr>
          <a:xfrm>
            <a:off x="639097" y="1362353"/>
            <a:ext cx="10766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Hormone made by the pancreas, Beta cells in islets of Langerhans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Helps control the level of glucose(sugar) in your blood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Insulin</a:t>
            </a:r>
            <a:r>
              <a:rPr lang="en-US" sz="2400" dirty="0"/>
              <a:t> lowers your blood sugar level, </a:t>
            </a:r>
            <a:r>
              <a:rPr lang="en-US" sz="2400" b="1" dirty="0"/>
              <a:t>Glucagon</a:t>
            </a:r>
            <a:r>
              <a:rPr lang="en-US" sz="2400" dirty="0"/>
              <a:t> naturally raise it.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Discovered in 1921 by Banting and Best from dog pancreas.</a:t>
            </a:r>
            <a:r>
              <a:rPr lang="en-US" sz="2400" dirty="0">
                <a:hlinkClick r:id="rId2"/>
              </a:rPr>
              <a:t> Focus on: Insulin – EMBL ELLS</a:t>
            </a:r>
            <a:br>
              <a:rPr lang="en-US" sz="2400" dirty="0"/>
            </a:br>
            <a:endParaRPr lang="en-US" sz="2400" dirty="0"/>
          </a:p>
          <a:p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8238F9-933F-200F-8A8A-9F12AB6F2B39}"/>
              </a:ext>
            </a:extLst>
          </p:cNvPr>
          <p:cNvSpPr txBox="1"/>
          <p:nvPr/>
        </p:nvSpPr>
        <p:spPr>
          <a:xfrm>
            <a:off x="7844589" y="5886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RCSB PDB: Homepage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B38A-B21C-3137-BAE4-3B165067DC8D}"/>
              </a:ext>
            </a:extLst>
          </p:cNvPr>
          <p:cNvSpPr txBox="1"/>
          <p:nvPr/>
        </p:nvSpPr>
        <p:spPr>
          <a:xfrm>
            <a:off x="314632" y="63881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INS insulin [Homo sapiens (human)] - Gene - NCBI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1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6F7FB-E70B-26D9-2A63-C9B0E8FB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F93450-F4F0-82EB-FC39-11E89205890F}"/>
              </a:ext>
            </a:extLst>
          </p:cNvPr>
          <p:cNvSpPr txBox="1"/>
          <p:nvPr/>
        </p:nvSpPr>
        <p:spPr>
          <a:xfrm>
            <a:off x="314632" y="285135"/>
            <a:ext cx="1156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Types of Diabetes</a:t>
            </a:r>
          </a:p>
          <a:p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07A3C-A7AD-E400-3E6D-0C279C20E0C2}"/>
              </a:ext>
            </a:extLst>
          </p:cNvPr>
          <p:cNvSpPr txBox="1"/>
          <p:nvPr/>
        </p:nvSpPr>
        <p:spPr>
          <a:xfrm>
            <a:off x="639097" y="1362353"/>
            <a:ext cx="10766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  <a:p>
            <a:br>
              <a:rPr lang="en-US" sz="2400" b="1" dirty="0"/>
            </a:br>
            <a:endParaRPr lang="en-US" sz="2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A9BD73-3622-447C-E3C3-5C21A6EC1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73606"/>
              </p:ext>
            </p:extLst>
          </p:nvPr>
        </p:nvGraphicFramePr>
        <p:xfrm>
          <a:off x="1213852" y="2594987"/>
          <a:ext cx="9827775" cy="30487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75925">
                  <a:extLst>
                    <a:ext uri="{9D8B030D-6E8A-4147-A177-3AD203B41FA5}">
                      <a16:colId xmlns:a16="http://schemas.microsoft.com/office/drawing/2014/main" val="2624514597"/>
                    </a:ext>
                  </a:extLst>
                </a:gridCol>
                <a:gridCol w="3275925">
                  <a:extLst>
                    <a:ext uri="{9D8B030D-6E8A-4147-A177-3AD203B41FA5}">
                      <a16:colId xmlns:a16="http://schemas.microsoft.com/office/drawing/2014/main" val="3413401653"/>
                    </a:ext>
                  </a:extLst>
                </a:gridCol>
                <a:gridCol w="3275925">
                  <a:extLst>
                    <a:ext uri="{9D8B030D-6E8A-4147-A177-3AD203B41FA5}">
                      <a16:colId xmlns:a16="http://schemas.microsoft.com/office/drawing/2014/main" val="1053835262"/>
                    </a:ext>
                  </a:extLst>
                </a:gridCol>
              </a:tblGrid>
              <a:tr h="75824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happens?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104963"/>
                  </a:ext>
                </a:extLst>
              </a:tr>
              <a:tr h="758240">
                <a:tc>
                  <a:txBody>
                    <a:bodyPr/>
                    <a:lstStyle/>
                    <a:p>
                      <a:r>
                        <a:rPr lang="en-US" sz="2000" dirty="0"/>
                        <a:t>Type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insulin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 blood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04524"/>
                  </a:ext>
                </a:extLst>
              </a:tr>
              <a:tr h="774008">
                <a:tc>
                  <a:txBody>
                    <a:bodyPr/>
                    <a:lstStyle/>
                    <a:p>
                      <a:r>
                        <a:rPr lang="en-US" sz="2000" dirty="0"/>
                        <a:t>Type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Insulin produced, but cells don’t respond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 blood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097533"/>
                  </a:ext>
                </a:extLst>
              </a:tr>
              <a:tr h="758240">
                <a:tc>
                  <a:txBody>
                    <a:bodyPr/>
                    <a:lstStyle/>
                    <a:p>
                      <a:r>
                        <a:rPr lang="en-US" sz="2000" dirty="0"/>
                        <a:t>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Too much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Blood sugar too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5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11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68A8D-FE3A-2C0F-3798-39ABC549A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EED39-00FC-A3B0-2953-6579BF4B8C7A}"/>
              </a:ext>
            </a:extLst>
          </p:cNvPr>
          <p:cNvSpPr txBox="1"/>
          <p:nvPr/>
        </p:nvSpPr>
        <p:spPr>
          <a:xfrm>
            <a:off x="314632" y="285135"/>
            <a:ext cx="1156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 Dark Side of Insulin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10FE6A-D041-0A1F-44E3-58BC3CEF2C81}"/>
              </a:ext>
            </a:extLst>
          </p:cNvPr>
          <p:cNvSpPr txBox="1"/>
          <p:nvPr/>
        </p:nvSpPr>
        <p:spPr>
          <a:xfrm>
            <a:off x="639097" y="1362353"/>
            <a:ext cx="10766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Patent for Insulin was sold to U Toronto</a:t>
            </a:r>
          </a:p>
          <a:p>
            <a:r>
              <a:rPr lang="en-US" sz="3200" dirty="0"/>
              <a:t>  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Cost of Insulin by Country 2025</a:t>
            </a:r>
            <a:br>
              <a:rPr lang="en-US" sz="3200" dirty="0"/>
            </a:b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Eli Lilly, Novo Nordisk, and Sanofi top manufacturers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hlinkClick r:id="rId3"/>
              </a:rPr>
              <a:t>Insulin Costs Plummet: A Decade-Long High Comes to an End - </a:t>
            </a:r>
            <a:r>
              <a:rPr lang="en-US" sz="3200" dirty="0" err="1">
                <a:hlinkClick r:id="rId3"/>
              </a:rPr>
              <a:t>GoodRx</a:t>
            </a:r>
            <a:endParaRPr lang="en-US" sz="3200" dirty="0"/>
          </a:p>
          <a:p>
            <a:br>
              <a:rPr lang="en-US" sz="3200" b="1" dirty="0"/>
            </a:br>
            <a:endParaRPr lang="en-US" sz="3200" b="1" dirty="0"/>
          </a:p>
        </p:txBody>
      </p:sp>
      <p:pic>
        <p:nvPicPr>
          <p:cNvPr id="1028" name="Picture 4" descr="Darth Vader Wallpaper 8k HD for Desktop ID:3646">
            <a:extLst>
              <a:ext uri="{FF2B5EF4-FFF2-40B4-BE49-F238E27FC236}">
                <a16:creationId xmlns:a16="http://schemas.microsoft.com/office/drawing/2014/main" id="{6942D1AF-FE7E-C912-C2B1-36641D47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31" y="0"/>
            <a:ext cx="3919502" cy="2204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2925C-3DE6-35E0-2F7B-C29A1FB80E7B}"/>
              </a:ext>
            </a:extLst>
          </p:cNvPr>
          <p:cNvSpPr txBox="1"/>
          <p:nvPr/>
        </p:nvSpPr>
        <p:spPr>
          <a:xfrm>
            <a:off x="1709984" y="1912332"/>
            <a:ext cx="6100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24391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A958C-D37A-2529-7FF3-23BD894EE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68E1-5E11-2A0F-4F0A-5A06F1D8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66" y="3279027"/>
            <a:ext cx="10053941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How is insulin manufactured?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3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7C44-2354-240D-9B76-EA17D0C31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36E1-1B0E-817D-A7AF-AA593716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66" y="3279027"/>
            <a:ext cx="10053941" cy="2610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Human insulin consists of 51 amino acids, while porcine insulin consists of 30 amino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42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19DC71CB78142B17D73748BA19D02" ma:contentTypeVersion="5" ma:contentTypeDescription="Create a new document." ma:contentTypeScope="" ma:versionID="b5f4bd3f208f5acce3db05e327dc42b9">
  <xsd:schema xmlns:xsd="http://www.w3.org/2001/XMLSchema" xmlns:xs="http://www.w3.org/2001/XMLSchema" xmlns:p="http://schemas.microsoft.com/office/2006/metadata/properties" xmlns:ns2="63100cb2-e765-4ca3-9e76-d9d6fe143db6" targetNamespace="http://schemas.microsoft.com/office/2006/metadata/properties" ma:root="true" ma:fieldsID="e3204874f9a31d81920980f605117804" ns2:_="">
    <xsd:import namespace="63100cb2-e765-4ca3-9e76-d9d6fe143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00cb2-e765-4ca3-9e76-d9d6fe143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581A2B-4998-4987-BF32-C1D9F0B06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38FA8-8FBD-4CD8-B930-555B23C1097E}">
  <ds:schemaRefs>
    <ds:schemaRef ds:uri="63100cb2-e765-4ca3-9e76-d9d6fe143d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30C1CB-6463-453E-86CC-0880E7D992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1672</TotalTime>
  <Words>466</Words>
  <Application>Microsoft Office PowerPoint</Application>
  <PresentationFormat>Widescreen</PresentationFormat>
  <Paragraphs>101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Aharoni</vt:lpstr>
      <vt:lpstr>Aptos</vt:lpstr>
      <vt:lpstr>Arial</vt:lpstr>
      <vt:lpstr>Calibri</vt:lpstr>
      <vt:lpstr>Rockwell</vt:lpstr>
      <vt:lpstr>Rockwell Condensed</vt:lpstr>
      <vt:lpstr>Wingdings</vt:lpstr>
      <vt:lpstr>Wood Type</vt:lpstr>
      <vt:lpstr>PowerPoint Presentation</vt:lpstr>
      <vt:lpstr>Genetic disorder</vt:lpstr>
      <vt:lpstr>Genetic disorders</vt:lpstr>
      <vt:lpstr>common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CF?</vt:lpstr>
      <vt:lpstr>PowerPoint Presentation</vt:lpstr>
      <vt:lpstr>PowerPoint Presentation</vt:lpstr>
      <vt:lpstr>PowerPoint Presentation</vt:lpstr>
      <vt:lpstr>PowerPoint Presentation</vt:lpstr>
      <vt:lpstr>Vaccines</vt:lpstr>
      <vt:lpstr>Genetic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Uzumaki ap</dc:creator>
  <cp:lastModifiedBy>Pokhrel, Apar</cp:lastModifiedBy>
  <cp:revision>223</cp:revision>
  <dcterms:created xsi:type="dcterms:W3CDTF">2021-02-08T16:02:51Z</dcterms:created>
  <dcterms:modified xsi:type="dcterms:W3CDTF">2025-06-23T19:53:18Z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0x01010074819DC71CB78142B17D73748BA19D02</vt:lpwstr>
  </property>
</Properties>
</file>